
<file path=[Content_Types].xml><?xml version="1.0" encoding="utf-8"?>
<Types xmlns="http://schemas.openxmlformats.org/package/2006/content-types">
  <Default Extension="xml" ContentType="application/xml"/>
  <Default Extension="wav" ContentType="audio/wav"/>
  <Default Extension="jpeg" ContentType="image/jpeg"/>
  <Default Extension="tiff" ContentType="image/tif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3"/>
  </p:notesMasterIdLst>
  <p:sldIdLst>
    <p:sldId id="256" r:id="rId2"/>
    <p:sldId id="305" r:id="rId3"/>
    <p:sldId id="259" r:id="rId4"/>
    <p:sldId id="306" r:id="rId5"/>
    <p:sldId id="307" r:id="rId6"/>
    <p:sldId id="352" r:id="rId7"/>
    <p:sldId id="308" r:id="rId8"/>
    <p:sldId id="348" r:id="rId9"/>
    <p:sldId id="353" r:id="rId10"/>
    <p:sldId id="309" r:id="rId11"/>
    <p:sldId id="349" r:id="rId12"/>
    <p:sldId id="354" r:id="rId13"/>
    <p:sldId id="310" r:id="rId14"/>
    <p:sldId id="350" r:id="rId15"/>
    <p:sldId id="351" r:id="rId16"/>
    <p:sldId id="355" r:id="rId17"/>
    <p:sldId id="313" r:id="rId18"/>
    <p:sldId id="314" r:id="rId19"/>
    <p:sldId id="315" r:id="rId20"/>
    <p:sldId id="316" r:id="rId21"/>
    <p:sldId id="317" r:id="rId22"/>
    <p:sldId id="321" r:id="rId23"/>
    <p:sldId id="322" r:id="rId24"/>
    <p:sldId id="323" r:id="rId25"/>
    <p:sldId id="324" r:id="rId26"/>
    <p:sldId id="326" r:id="rId27"/>
    <p:sldId id="328" r:id="rId28"/>
    <p:sldId id="356" r:id="rId29"/>
    <p:sldId id="360" r:id="rId30"/>
    <p:sldId id="361" r:id="rId31"/>
    <p:sldId id="357" r:id="rId32"/>
    <p:sldId id="331" r:id="rId33"/>
    <p:sldId id="333" r:id="rId34"/>
    <p:sldId id="334" r:id="rId35"/>
    <p:sldId id="335" r:id="rId36"/>
    <p:sldId id="339" r:id="rId37"/>
    <p:sldId id="340" r:id="rId38"/>
    <p:sldId id="346" r:id="rId39"/>
    <p:sldId id="358" r:id="rId40"/>
    <p:sldId id="330" r:id="rId41"/>
    <p:sldId id="359" r:id="rId4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CCFF"/>
    <a:srgbClr val="0080FF"/>
    <a:srgbClr val="FFCC66"/>
    <a:srgbClr val="FF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0956" autoAdjust="0"/>
  </p:normalViewPr>
  <p:slideViewPr>
    <p:cSldViewPr snapToGrid="0" snapToObjects="1">
      <p:cViewPr varScale="1">
        <p:scale>
          <a:sx n="103" d="100"/>
          <a:sy n="103" d="100"/>
        </p:scale>
        <p:origin x="-1256" y="-112"/>
      </p:cViewPr>
      <p:guideLst>
        <p:guide orient="horz" pos="2160"/>
        <p:guide pos="3167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viewProps" Target="viewProps.xml"/><Relationship Id="rId47" Type="http://schemas.openxmlformats.org/officeDocument/2006/relationships/theme" Target="theme/theme1.xml"/><Relationship Id="rId48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notesMaster" Target="notesMasters/notesMaster1.xml"/><Relationship Id="rId44" Type="http://schemas.openxmlformats.org/officeDocument/2006/relationships/printerSettings" Target="printerSettings/printerSettings1.bin"/><Relationship Id="rId45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sanjeev:Desktop:CLSP%20Stuff:CoE%20HLT:Post%20Award%20Stuff:MRX%202014:Images:Kaldi%20Stats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dirty="0" smtClean="0"/>
              <a:t>Postings to Discussion List</a:t>
            </a:r>
            <a:endParaRPr lang="en-US" dirty="0"/>
          </a:p>
        </c:rich>
      </c:tx>
      <c:layout/>
      <c:overlay val="0"/>
    </c:title>
    <c:autoTitleDeleted val="0"/>
    <c:plotArea>
      <c:layout/>
      <c:lineChart>
        <c:grouping val="standard"/>
        <c:varyColors val="0"/>
        <c:ser>
          <c:idx val="0"/>
          <c:order val="0"/>
          <c:tx>
            <c:v>Number of Postings</c:v>
          </c:tx>
          <c:marker>
            <c:symbol val="none"/>
          </c:marker>
          <c:cat>
            <c:numRef>
              <c:f>Sheet1!$A$2:$A$31</c:f>
              <c:numCache>
                <c:formatCode>[$-409]mmm\-yy;@</c:formatCode>
                <c:ptCount val="30"/>
                <c:pt idx="0">
                  <c:v>40909.0</c:v>
                </c:pt>
                <c:pt idx="1">
                  <c:v>40940.0</c:v>
                </c:pt>
                <c:pt idx="2">
                  <c:v>40969.0</c:v>
                </c:pt>
                <c:pt idx="3">
                  <c:v>41000.0</c:v>
                </c:pt>
                <c:pt idx="4">
                  <c:v>41030.0</c:v>
                </c:pt>
                <c:pt idx="5">
                  <c:v>41061.0</c:v>
                </c:pt>
                <c:pt idx="6">
                  <c:v>41091.0</c:v>
                </c:pt>
                <c:pt idx="7">
                  <c:v>41122.0</c:v>
                </c:pt>
                <c:pt idx="8">
                  <c:v>41153.0</c:v>
                </c:pt>
                <c:pt idx="9">
                  <c:v>41183.0</c:v>
                </c:pt>
                <c:pt idx="10">
                  <c:v>41214.0</c:v>
                </c:pt>
                <c:pt idx="11">
                  <c:v>41244.0</c:v>
                </c:pt>
                <c:pt idx="12">
                  <c:v>41275.0</c:v>
                </c:pt>
                <c:pt idx="13">
                  <c:v>41306.0</c:v>
                </c:pt>
                <c:pt idx="14">
                  <c:v>41334.0</c:v>
                </c:pt>
                <c:pt idx="15">
                  <c:v>41365.0</c:v>
                </c:pt>
                <c:pt idx="16">
                  <c:v>41395.0</c:v>
                </c:pt>
                <c:pt idx="17">
                  <c:v>41426.0</c:v>
                </c:pt>
                <c:pt idx="18">
                  <c:v>41456.0</c:v>
                </c:pt>
                <c:pt idx="19">
                  <c:v>41487.0</c:v>
                </c:pt>
                <c:pt idx="20">
                  <c:v>41518.0</c:v>
                </c:pt>
                <c:pt idx="21">
                  <c:v>41548.0</c:v>
                </c:pt>
                <c:pt idx="22">
                  <c:v>41579.0</c:v>
                </c:pt>
                <c:pt idx="23">
                  <c:v>41609.0</c:v>
                </c:pt>
                <c:pt idx="24">
                  <c:v>41640.0</c:v>
                </c:pt>
                <c:pt idx="25">
                  <c:v>41671.0</c:v>
                </c:pt>
                <c:pt idx="26">
                  <c:v>41699.0</c:v>
                </c:pt>
                <c:pt idx="27">
                  <c:v>41730.0</c:v>
                </c:pt>
                <c:pt idx="28">
                  <c:v>41760.0</c:v>
                </c:pt>
              </c:numCache>
            </c:numRef>
          </c:cat>
          <c:val>
            <c:numRef>
              <c:f>Sheet1!$B$2:$B$30</c:f>
              <c:numCache>
                <c:formatCode>General</c:formatCode>
                <c:ptCount val="29"/>
                <c:pt idx="0">
                  <c:v>2.0</c:v>
                </c:pt>
                <c:pt idx="1">
                  <c:v>17.0</c:v>
                </c:pt>
                <c:pt idx="2">
                  <c:v>23.0</c:v>
                </c:pt>
                <c:pt idx="3">
                  <c:v>14.0</c:v>
                </c:pt>
                <c:pt idx="4">
                  <c:v>6.0</c:v>
                </c:pt>
                <c:pt idx="5">
                  <c:v>33.0</c:v>
                </c:pt>
                <c:pt idx="6">
                  <c:v>10.0</c:v>
                </c:pt>
                <c:pt idx="7">
                  <c:v>11.0</c:v>
                </c:pt>
                <c:pt idx="8">
                  <c:v>6.0</c:v>
                </c:pt>
                <c:pt idx="9">
                  <c:v>40.0</c:v>
                </c:pt>
                <c:pt idx="10">
                  <c:v>25.0</c:v>
                </c:pt>
                <c:pt idx="11">
                  <c:v>12.0</c:v>
                </c:pt>
                <c:pt idx="12">
                  <c:v>61.0</c:v>
                </c:pt>
                <c:pt idx="13">
                  <c:v>45.0</c:v>
                </c:pt>
                <c:pt idx="14">
                  <c:v>40.0</c:v>
                </c:pt>
                <c:pt idx="15">
                  <c:v>40.0</c:v>
                </c:pt>
                <c:pt idx="16">
                  <c:v>108.0</c:v>
                </c:pt>
                <c:pt idx="17">
                  <c:v>99.0</c:v>
                </c:pt>
                <c:pt idx="18">
                  <c:v>114.0</c:v>
                </c:pt>
                <c:pt idx="19">
                  <c:v>117.0</c:v>
                </c:pt>
                <c:pt idx="20">
                  <c:v>125.0</c:v>
                </c:pt>
                <c:pt idx="21">
                  <c:v>138.0</c:v>
                </c:pt>
                <c:pt idx="22">
                  <c:v>90.0</c:v>
                </c:pt>
                <c:pt idx="23">
                  <c:v>146.0</c:v>
                </c:pt>
                <c:pt idx="24">
                  <c:v>68.0</c:v>
                </c:pt>
                <c:pt idx="25">
                  <c:v>139.0</c:v>
                </c:pt>
                <c:pt idx="26">
                  <c:v>134.0</c:v>
                </c:pt>
                <c:pt idx="27">
                  <c:v>129.0</c:v>
                </c:pt>
                <c:pt idx="28">
                  <c:v>217.0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116684568"/>
        <c:axId val="2116687608"/>
      </c:lineChart>
      <c:dateAx>
        <c:axId val="2116684568"/>
        <c:scaling>
          <c:orientation val="minMax"/>
        </c:scaling>
        <c:delete val="0"/>
        <c:axPos val="b"/>
        <c:numFmt formatCode="[$-409]mmm\-yy;@" sourceLinked="1"/>
        <c:majorTickMark val="out"/>
        <c:minorTickMark val="none"/>
        <c:tickLblPos val="nextTo"/>
        <c:crossAx val="2116687608"/>
        <c:crosses val="autoZero"/>
        <c:auto val="1"/>
        <c:lblOffset val="100"/>
        <c:baseTimeUnit val="months"/>
      </c:dateAx>
      <c:valAx>
        <c:axId val="2116687608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2116684568"/>
        <c:crosses val="autoZero"/>
        <c:crossBetween val="between"/>
      </c:valAx>
    </c:plotArea>
    <c:plotVisOnly val="1"/>
    <c:dispBlanksAs val="gap"/>
    <c:showDLblsOverMax val="0"/>
  </c:chart>
  <c:spPr>
    <a:solidFill>
      <a:schemeClr val="bg1"/>
    </a:solidFill>
    <a:ln w="25400">
      <a:solidFill>
        <a:srgbClr val="000090"/>
      </a:solidFill>
    </a:ln>
  </c:sp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3C5CFB-71A4-2F45-883F-BE59BADCEC12}" type="datetimeFigureOut">
              <a:rPr lang="en-US" smtClean="0"/>
              <a:pPr/>
              <a:t>2/16/17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A3BC89-7626-3044-A2C5-C3D28B82266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878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5B308-AAA2-844D-8026-24C02A9851A3}" type="datetimeFigureOut">
              <a:rPr lang="en-US" smtClean="0"/>
              <a:pPr/>
              <a:t>2/16/17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DB7D6-16BE-4E4B-B5C2-4B07997CD6C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17533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5B308-AAA2-844D-8026-24C02A9851A3}" type="datetimeFigureOut">
              <a:rPr lang="en-US" smtClean="0"/>
              <a:pPr/>
              <a:t>2/16/17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DB7D6-16BE-4E4B-B5C2-4B07997CD6C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3637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5B308-AAA2-844D-8026-24C02A9851A3}" type="datetimeFigureOut">
              <a:rPr lang="en-US" smtClean="0"/>
              <a:pPr/>
              <a:t>2/16/17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DB7D6-16BE-4E4B-B5C2-4B07997CD6C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6034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5B308-AAA2-844D-8026-24C02A9851A3}" type="datetimeFigureOut">
              <a:rPr lang="en-US" smtClean="0"/>
              <a:pPr/>
              <a:t>2/16/17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DB7D6-16BE-4E4B-B5C2-4B07997CD6C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4112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5B308-AAA2-844D-8026-24C02A9851A3}" type="datetimeFigureOut">
              <a:rPr lang="en-US" smtClean="0"/>
              <a:pPr/>
              <a:t>2/16/17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DB7D6-16BE-4E4B-B5C2-4B07997CD6C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6963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5B308-AAA2-844D-8026-24C02A9851A3}" type="datetimeFigureOut">
              <a:rPr lang="en-US" smtClean="0"/>
              <a:pPr/>
              <a:t>2/16/17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DB7D6-16BE-4E4B-B5C2-4B07997CD6C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7438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5B308-AAA2-844D-8026-24C02A9851A3}" type="datetimeFigureOut">
              <a:rPr lang="en-US" smtClean="0"/>
              <a:pPr/>
              <a:t>2/16/17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DB7D6-16BE-4E4B-B5C2-4B07997CD6C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52137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5B308-AAA2-844D-8026-24C02A9851A3}" type="datetimeFigureOut">
              <a:rPr lang="en-US" smtClean="0"/>
              <a:pPr/>
              <a:t>2/16/17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DB7D6-16BE-4E4B-B5C2-4B07997CD6C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1621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5B308-AAA2-844D-8026-24C02A9851A3}" type="datetimeFigureOut">
              <a:rPr lang="en-US" smtClean="0"/>
              <a:pPr/>
              <a:t>2/16/17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DB7D6-16BE-4E4B-B5C2-4B07997CD6C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7387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5B308-AAA2-844D-8026-24C02A9851A3}" type="datetimeFigureOut">
              <a:rPr lang="en-US" smtClean="0"/>
              <a:pPr/>
              <a:t>2/16/17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DB7D6-16BE-4E4B-B5C2-4B07997CD6C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4047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5B308-AAA2-844D-8026-24C02A9851A3}" type="datetimeFigureOut">
              <a:rPr lang="en-US" smtClean="0"/>
              <a:pPr/>
              <a:t>2/16/17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DB7D6-16BE-4E4B-B5C2-4B07997CD6C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8672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45B308-AAA2-844D-8026-24C02A9851A3}" type="datetimeFigureOut">
              <a:rPr lang="en-US" smtClean="0"/>
              <a:pPr/>
              <a:t>2/16/17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BDB7D6-16BE-4E4B-B5C2-4B07997CD6C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6105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.xml"/><Relationship Id="rId12" Type="http://schemas.openxmlformats.org/officeDocument/2006/relationships/image" Target="../media/image15.png"/><Relationship Id="rId1" Type="http://schemas.microsoft.com/office/2007/relationships/media" Target="../media/media1.wav"/><Relationship Id="rId2" Type="http://schemas.openxmlformats.org/officeDocument/2006/relationships/audio" Target="../media/media1.wav"/><Relationship Id="rId3" Type="http://schemas.microsoft.com/office/2007/relationships/media" Target="../media/media2.wav"/><Relationship Id="rId4" Type="http://schemas.openxmlformats.org/officeDocument/2006/relationships/audio" Target="../media/media2.wav"/><Relationship Id="rId5" Type="http://schemas.microsoft.com/office/2007/relationships/media" Target="../media/media3.wav"/><Relationship Id="rId6" Type="http://schemas.openxmlformats.org/officeDocument/2006/relationships/audio" Target="../media/media3.wav"/><Relationship Id="rId7" Type="http://schemas.microsoft.com/office/2007/relationships/media" Target="../media/media4.wav"/><Relationship Id="rId8" Type="http://schemas.openxmlformats.org/officeDocument/2006/relationships/audio" Target="../media/media4.wav"/><Relationship Id="rId9" Type="http://schemas.microsoft.com/office/2007/relationships/media" Target="../media/media5.wav"/><Relationship Id="rId10" Type="http://schemas.openxmlformats.org/officeDocument/2006/relationships/audio" Target="../media/media5.wav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4" Type="http://schemas.openxmlformats.org/officeDocument/2006/relationships/image" Target="../media/image6.jpeg"/><Relationship Id="rId5" Type="http://schemas.openxmlformats.org/officeDocument/2006/relationships/image" Target="../media/image7.png"/><Relationship Id="rId6" Type="http://schemas.openxmlformats.org/officeDocument/2006/relationships/image" Target="../media/image8.jpeg"/><Relationship Id="rId7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tif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4" Type="http://schemas.openxmlformats.org/officeDocument/2006/relationships/chart" Target="../charts/chart1.xml"/><Relationship Id="rId5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4" Type="http://schemas.openxmlformats.org/officeDocument/2006/relationships/image" Target="../media/image6.jpeg"/><Relationship Id="rId5" Type="http://schemas.openxmlformats.org/officeDocument/2006/relationships/image" Target="../media/image8.jpeg"/><Relationship Id="rId6" Type="http://schemas.openxmlformats.org/officeDocument/2006/relationships/image" Target="../media/image9.png"/><Relationship Id="rId7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mailto:povey@gmail.com" TargetMode="External"/><Relationship Id="rId4" Type="http://schemas.openxmlformats.org/officeDocument/2006/relationships/hyperlink" Target="mailto:trmal@jhu.edu" TargetMode="External"/><Relationship Id="rId5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hyperlink" Target="mailto:khudanpur@jhu.edu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whiting.logo.small.vertical.blu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37172" y="4747750"/>
            <a:ext cx="3689095" cy="260733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8488" y="1246841"/>
            <a:ext cx="8655652" cy="1845644"/>
          </a:xfrm>
        </p:spPr>
        <p:txBody>
          <a:bodyPr>
            <a:normAutofit/>
          </a:bodyPr>
          <a:lstStyle/>
          <a:p>
            <a:r>
              <a:rPr lang="en-US" dirty="0" smtClean="0"/>
              <a:t>State-of-the-Art Open-Source</a:t>
            </a:r>
            <a:br>
              <a:rPr lang="en-US" dirty="0" smtClean="0"/>
            </a:br>
            <a:r>
              <a:rPr lang="en-US" dirty="0" smtClean="0"/>
              <a:t>Speech-to</a:t>
            </a:r>
            <a:r>
              <a:rPr lang="en-US" smtClean="0"/>
              <a:t>-Text </a:t>
            </a:r>
            <a:r>
              <a:rPr lang="en-US" dirty="0" smtClean="0"/>
              <a:t>Capabilities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758215"/>
            <a:ext cx="6400800" cy="175260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Sanjeev Khudanpur</a:t>
            </a:r>
          </a:p>
          <a:p>
            <a:r>
              <a:rPr lang="en-US" dirty="0" smtClean="0">
                <a:solidFill>
                  <a:schemeClr val="tx2"/>
                </a:solidFill>
              </a:rPr>
              <a:t>Johns Hopkins University</a:t>
            </a:r>
          </a:p>
          <a:p>
            <a:r>
              <a:rPr lang="en-US" sz="2600" dirty="0" smtClean="0">
                <a:solidFill>
                  <a:srgbClr val="FF0000"/>
                </a:solidFill>
              </a:rPr>
              <a:t>    Center for Language and Speech Processing</a:t>
            </a:r>
          </a:p>
          <a:p>
            <a:r>
              <a:rPr lang="en-US" sz="2600" dirty="0" smtClean="0">
                <a:solidFill>
                  <a:schemeClr val="bg1">
                    <a:lumMod val="50000"/>
                  </a:schemeClr>
                </a:solidFill>
              </a:rPr>
              <a:t>February 16, 2017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904219" y="3626665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4" name="Picture 3" descr="CLSP 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5956" y="5333997"/>
            <a:ext cx="1354282" cy="1464293"/>
          </a:xfrm>
          <a:prstGeom prst="rect">
            <a:avLst/>
          </a:prstGeom>
        </p:spPr>
      </p:pic>
      <p:pic>
        <p:nvPicPr>
          <p:cNvPr id="6" name="Picture 5" descr="kaldi_logo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4790" y="5438097"/>
            <a:ext cx="1074420" cy="122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4010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STT in Low-Resource Languages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19468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NIST TREC SDR (1998)</a:t>
            </a:r>
          </a:p>
          <a:p>
            <a:pPr lvl="1"/>
            <a:r>
              <a:rPr lang="en-US" dirty="0"/>
              <a:t>Spoken “document” retrieval from STT output as good as retrieval from reference transcripts</a:t>
            </a:r>
          </a:p>
          <a:p>
            <a:pPr lvl="1"/>
            <a:r>
              <a:rPr lang="en-US" dirty="0"/>
              <a:t>Speech search was declared to be a “solved” problem</a:t>
            </a:r>
          </a:p>
          <a:p>
            <a:r>
              <a:rPr lang="en-US" dirty="0"/>
              <a:t>NIST STD Pilot (2006)</a:t>
            </a:r>
          </a:p>
          <a:p>
            <a:pPr lvl="1"/>
            <a:r>
              <a:rPr lang="en-US" dirty="0"/>
              <a:t>STT was found to be inadequate for spoken “term” detection in conversational telephone speech</a:t>
            </a:r>
          </a:p>
          <a:p>
            <a:r>
              <a:rPr lang="en-US" dirty="0"/>
              <a:t>Limited language diversity in available CTS corpora</a:t>
            </a:r>
          </a:p>
          <a:p>
            <a:pPr lvl="1"/>
            <a:r>
              <a:rPr lang="en-US" dirty="0"/>
              <a:t>English Switchboard, Call Home and Fisher</a:t>
            </a:r>
          </a:p>
          <a:p>
            <a:pPr lvl="1"/>
            <a:r>
              <a:rPr lang="en-US" dirty="0"/>
              <a:t>Arabic and Mandarin Chinese Call Home</a:t>
            </a:r>
          </a:p>
          <a:p>
            <a:r>
              <a:rPr lang="en-US" dirty="0"/>
              <a:t>IARPA Babel (2012)</a:t>
            </a:r>
          </a:p>
          <a:p>
            <a:pPr lvl="1"/>
            <a:r>
              <a:rPr lang="en-US" dirty="0" smtClean="0"/>
              <a:t>Focused on IC priorities: data, methods, metrics</a:t>
            </a:r>
          </a:p>
          <a:p>
            <a:pPr lvl="1"/>
            <a:r>
              <a:rPr lang="en-US" dirty="0" smtClean="0"/>
              <a:t>Limited &amp; realistic data, many languages, keyword search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00060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Low-Resource STT for the Masses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3190391"/>
          </a:xfrm>
        </p:spPr>
        <p:txBody>
          <a:bodyPr>
            <a:normAutofit lnSpcReduction="10000"/>
          </a:bodyPr>
          <a:lstStyle/>
          <a:p>
            <a:r>
              <a:rPr lang="en-US" dirty="0" err="1" smtClean="0"/>
              <a:t>Kaldi</a:t>
            </a:r>
            <a:r>
              <a:rPr lang="en-US" dirty="0" smtClean="0"/>
              <a:t> provides language-independent recipes</a:t>
            </a:r>
          </a:p>
          <a:p>
            <a:pPr lvl="1"/>
            <a:r>
              <a:rPr lang="en-US" dirty="0" smtClean="0"/>
              <a:t>Typical BABEL Full LP condition</a:t>
            </a:r>
          </a:p>
          <a:p>
            <a:pPr lvl="2"/>
            <a:r>
              <a:rPr lang="en-US" dirty="0" smtClean="0"/>
              <a:t>80 hours of transcribed speech, 800K words of LM text, 20K word pronunciation lexicon</a:t>
            </a:r>
          </a:p>
          <a:p>
            <a:pPr lvl="1"/>
            <a:r>
              <a:rPr lang="en-US" dirty="0" smtClean="0"/>
              <a:t>Typical BABEL Limited LP condition</a:t>
            </a:r>
          </a:p>
          <a:p>
            <a:pPr lvl="2"/>
            <a:r>
              <a:rPr lang="en-US" dirty="0" smtClean="0"/>
              <a:t>10 </a:t>
            </a:r>
            <a:r>
              <a:rPr lang="en-US" dirty="0"/>
              <a:t>hours of transcribed speech, </a:t>
            </a:r>
            <a:r>
              <a:rPr lang="en-US" dirty="0" smtClean="0"/>
              <a:t>100K </a:t>
            </a:r>
            <a:r>
              <a:rPr lang="en-US" dirty="0"/>
              <a:t>words of </a:t>
            </a:r>
            <a:r>
              <a:rPr lang="en-US" dirty="0" smtClean="0"/>
              <a:t>LM text</a:t>
            </a:r>
            <a:r>
              <a:rPr lang="en-US" dirty="0"/>
              <a:t>, </a:t>
            </a:r>
            <a:r>
              <a:rPr lang="en-US" dirty="0" smtClean="0"/>
              <a:t>6K </a:t>
            </a:r>
            <a:r>
              <a:rPr lang="en-US" dirty="0"/>
              <a:t>word pronunciation lexicon</a:t>
            </a:r>
          </a:p>
          <a:p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957023"/>
              </p:ext>
            </p:extLst>
          </p:nvPr>
        </p:nvGraphicFramePr>
        <p:xfrm>
          <a:off x="972930" y="4834634"/>
          <a:ext cx="7391402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5410"/>
                <a:gridCol w="783249"/>
                <a:gridCol w="783249"/>
                <a:gridCol w="783249"/>
                <a:gridCol w="783249"/>
                <a:gridCol w="783249"/>
                <a:gridCol w="783249"/>
                <a:gridCol w="783249"/>
                <a:gridCol w="783249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Language</a:t>
                      </a:r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Cantonese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Tagalog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Pashto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Turkish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Speech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80h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10h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80h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10h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80h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10h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80h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10h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CER/WER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48.5%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61.2%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46.3%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61.9%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50.7%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63.0%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51.3%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65.3%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ATWV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0.47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0.26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0.56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0.28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0.46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0.25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0.52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0.25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367248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2700" b="1" dirty="0" smtClean="0"/>
              <a:t>Talk Outline: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Staying Ahead in the STT Game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38260"/>
            <a:ext cx="8229600" cy="4525963"/>
          </a:xfrm>
        </p:spPr>
        <p:txBody>
          <a:bodyPr>
            <a:normAutofit fontScale="92500"/>
          </a:bodyPr>
          <a:lstStyle/>
          <a:p>
            <a:r>
              <a:rPr lang="en-US" dirty="0" smtClean="0">
                <a:solidFill>
                  <a:srgbClr val="BFBFBF"/>
                </a:solidFill>
              </a:rPr>
              <a:t>STT technology is advancing very rapidly</a:t>
            </a:r>
          </a:p>
          <a:p>
            <a:pPr lvl="1"/>
            <a:r>
              <a:rPr lang="en-US" dirty="0">
                <a:solidFill>
                  <a:srgbClr val="BFBFBF"/>
                </a:solidFill>
              </a:rPr>
              <a:t>Amazon</a:t>
            </a:r>
            <a:r>
              <a:rPr lang="en-US" dirty="0" smtClean="0">
                <a:solidFill>
                  <a:srgbClr val="BFBFBF"/>
                </a:solidFill>
              </a:rPr>
              <a:t>, Apple</a:t>
            </a:r>
            <a:r>
              <a:rPr lang="en-US" dirty="0">
                <a:solidFill>
                  <a:srgbClr val="BFBFBF"/>
                </a:solidFill>
              </a:rPr>
              <a:t>, </a:t>
            </a:r>
            <a:r>
              <a:rPr lang="en-US" dirty="0" err="1" smtClean="0">
                <a:solidFill>
                  <a:srgbClr val="BFBFBF"/>
                </a:solidFill>
              </a:rPr>
              <a:t>Baidu</a:t>
            </a:r>
            <a:r>
              <a:rPr lang="en-US" dirty="0" smtClean="0">
                <a:solidFill>
                  <a:srgbClr val="BFBFBF"/>
                </a:solidFill>
              </a:rPr>
              <a:t>, Facebook</a:t>
            </a:r>
            <a:r>
              <a:rPr lang="en-US" dirty="0">
                <a:solidFill>
                  <a:srgbClr val="BFBFBF"/>
                </a:solidFill>
              </a:rPr>
              <a:t>, Google</a:t>
            </a:r>
            <a:r>
              <a:rPr lang="en-US" dirty="0" smtClean="0">
                <a:solidFill>
                  <a:srgbClr val="BFBFBF"/>
                </a:solidFill>
              </a:rPr>
              <a:t>, Microsoft</a:t>
            </a:r>
          </a:p>
          <a:p>
            <a:r>
              <a:rPr lang="en-US" dirty="0" err="1" smtClean="0">
                <a:solidFill>
                  <a:srgbClr val="BFBFBF"/>
                </a:solidFill>
              </a:rPr>
              <a:t>Kaldi</a:t>
            </a:r>
            <a:r>
              <a:rPr lang="en-US" dirty="0" smtClean="0">
                <a:solidFill>
                  <a:srgbClr val="BFBFBF"/>
                </a:solidFill>
              </a:rPr>
              <a:t> leads and keeps up with major innovations</a:t>
            </a:r>
          </a:p>
          <a:p>
            <a:pPr lvl="1"/>
            <a:r>
              <a:rPr lang="en-US" dirty="0" smtClean="0">
                <a:solidFill>
                  <a:srgbClr val="BFBFBF"/>
                </a:solidFill>
              </a:rPr>
              <a:t>From SGMMs to DNN (2012)</a:t>
            </a:r>
          </a:p>
          <a:p>
            <a:pPr lvl="1"/>
            <a:r>
              <a:rPr lang="en-US" dirty="0" smtClean="0">
                <a:solidFill>
                  <a:srgbClr val="BFBFBF"/>
                </a:solidFill>
              </a:rPr>
              <a:t>From “English” to low-resource languages (2013)</a:t>
            </a:r>
          </a:p>
          <a:p>
            <a:pPr lvl="1"/>
            <a:r>
              <a:rPr lang="en-US" b="1" dirty="0" smtClean="0">
                <a:solidFill>
                  <a:srgbClr val="FF0000"/>
                </a:solidFill>
              </a:rPr>
              <a:t>From CPUs to GPUs (2014)</a:t>
            </a:r>
          </a:p>
          <a:p>
            <a:pPr lvl="1"/>
            <a:r>
              <a:rPr lang="en-US" dirty="0" smtClean="0">
                <a:solidFill>
                  <a:srgbClr val="BFBFBF"/>
                </a:solidFill>
              </a:rPr>
              <a:t>From close-talking to far-field microphones (2015)</a:t>
            </a:r>
          </a:p>
          <a:p>
            <a:pPr lvl="1"/>
            <a:r>
              <a:rPr lang="en-US" dirty="0">
                <a:solidFill>
                  <a:srgbClr val="BFBFBF"/>
                </a:solidFill>
              </a:rPr>
              <a:t>From well-curated to “wild type” </a:t>
            </a:r>
            <a:r>
              <a:rPr lang="en-US" dirty="0" smtClean="0">
                <a:solidFill>
                  <a:srgbClr val="BFBFBF"/>
                </a:solidFill>
              </a:rPr>
              <a:t>corpora (2016)</a:t>
            </a:r>
          </a:p>
          <a:p>
            <a:r>
              <a:rPr lang="en-US" dirty="0" smtClean="0">
                <a:solidFill>
                  <a:srgbClr val="BFBFBF"/>
                </a:solidFill>
              </a:rPr>
              <a:t>A preview of some upcoming developments</a:t>
            </a:r>
          </a:p>
        </p:txBody>
      </p:sp>
      <p:pic>
        <p:nvPicPr>
          <p:cNvPr id="5" name="Picture 4" descr="kaldi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5008" y="5427"/>
            <a:ext cx="1074420" cy="122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8206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Parallel (GPU-based) Training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Original neural network training algorithms were inherently sequential (</a:t>
            </a:r>
            <a:r>
              <a:rPr lang="en-US" dirty="0"/>
              <a:t>e.g. SGD</a:t>
            </a:r>
            <a:r>
              <a:rPr lang="en-US" dirty="0" smtClean="0"/>
              <a:t>)</a:t>
            </a:r>
          </a:p>
          <a:p>
            <a:r>
              <a:rPr lang="en-US" dirty="0" smtClean="0"/>
              <a:t>Scaling up to “big data” becomes a challenge</a:t>
            </a:r>
          </a:p>
          <a:p>
            <a:r>
              <a:rPr lang="en-US" dirty="0" smtClean="0"/>
              <a:t>Several solutions have emerged recently</a:t>
            </a:r>
          </a:p>
          <a:p>
            <a:pPr lvl="1"/>
            <a:r>
              <a:rPr lang="en-US" dirty="0" smtClean="0"/>
              <a:t>2009: Delayed SGD (Yahoo!)</a:t>
            </a:r>
          </a:p>
          <a:p>
            <a:pPr lvl="1"/>
            <a:r>
              <a:rPr lang="en-US" dirty="0" smtClean="0"/>
              <a:t>2011: Lock-free SGD (</a:t>
            </a:r>
            <a:r>
              <a:rPr lang="en-US" dirty="0" err="1" smtClean="0"/>
              <a:t>Hogwild</a:t>
            </a:r>
            <a:r>
              <a:rPr lang="en-US" dirty="0" smtClean="0"/>
              <a:t>!  U Wisconsin)</a:t>
            </a:r>
          </a:p>
          <a:p>
            <a:pPr lvl="1"/>
            <a:r>
              <a:rPr lang="en-US" dirty="0" smtClean="0"/>
              <a:t>2012: Gradient averaging (</a:t>
            </a:r>
            <a:r>
              <a:rPr lang="en-US" dirty="0" err="1" smtClean="0"/>
              <a:t>DistBelief</a:t>
            </a:r>
            <a:r>
              <a:rPr lang="en-US" dirty="0" smtClean="0"/>
              <a:t>, Google)</a:t>
            </a:r>
          </a:p>
          <a:p>
            <a:pPr lvl="1"/>
            <a:r>
              <a:rPr lang="en-US" dirty="0" smtClean="0"/>
              <a:t>2014: Model averaging (NG-SGD, </a:t>
            </a:r>
            <a:r>
              <a:rPr lang="en-US" dirty="0" err="1" smtClean="0"/>
              <a:t>Kaldi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24917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Model Averaging with NG-SGD</a:t>
            </a:r>
            <a:br>
              <a:rPr lang="en-US" dirty="0" smtClean="0"/>
            </a:br>
            <a:r>
              <a:rPr lang="en-US" sz="2700" dirty="0" smtClean="0"/>
              <a:t>(Natural Gradient Stochastic Gradient Descent)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64245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Train DNNs with large amount of data</a:t>
            </a:r>
          </a:p>
          <a:p>
            <a:pPr lvl="1"/>
            <a:r>
              <a:rPr lang="en-US" dirty="0" smtClean="0"/>
              <a:t>Utilize a cluster of CPUs or GPUs</a:t>
            </a:r>
          </a:p>
          <a:p>
            <a:pPr lvl="1"/>
            <a:r>
              <a:rPr lang="en-US" dirty="0" smtClean="0"/>
              <a:t>Minimize network traffic (esp. for CPUs)</a:t>
            </a:r>
          </a:p>
          <a:p>
            <a:r>
              <a:rPr lang="en-US" dirty="0" smtClean="0"/>
              <a:t>Solution: exploit data parallelization</a:t>
            </a:r>
          </a:p>
          <a:p>
            <a:pPr lvl="1"/>
            <a:r>
              <a:rPr lang="en-US" dirty="0" smtClean="0"/>
              <a:t>Update model in parallel over many mini-batches</a:t>
            </a:r>
          </a:p>
          <a:p>
            <a:pPr lvl="1"/>
            <a:r>
              <a:rPr lang="en-US" dirty="0" smtClean="0"/>
              <a:t>Infrequently average models (parameters)</a:t>
            </a:r>
          </a:p>
          <a:p>
            <a:r>
              <a:rPr lang="en-US" dirty="0" smtClean="0"/>
              <a:t>Use “Natural-Gradient” SGD for model updating</a:t>
            </a:r>
          </a:p>
          <a:p>
            <a:pPr lvl="1"/>
            <a:r>
              <a:rPr lang="en-US" dirty="0" smtClean="0"/>
              <a:t>Approximates conditioning via inverse Fisher matrix</a:t>
            </a:r>
          </a:p>
          <a:p>
            <a:pPr lvl="1"/>
            <a:r>
              <a:rPr lang="en-US" dirty="0" smtClean="0"/>
              <a:t>Improves convergence even without parallelization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62466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7823" y="1255384"/>
            <a:ext cx="5391063" cy="42363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Parallelization Matters!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385199"/>
            <a:ext cx="8229600" cy="1186151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Typically, a GPU is 10x faster than a 16 core CPU</a:t>
            </a:r>
          </a:p>
          <a:p>
            <a:r>
              <a:rPr lang="en-US" dirty="0" smtClean="0"/>
              <a:t>Linear speed-up till </a:t>
            </a:r>
            <a:r>
              <a:rPr lang="en-US" dirty="0" err="1" smtClean="0"/>
              <a:t>ca</a:t>
            </a:r>
            <a:r>
              <a:rPr lang="en-US" dirty="0" smtClean="0"/>
              <a:t> 4 GPUs, then diminishing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45542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2700" b="1" dirty="0" smtClean="0"/>
              <a:t>Talk Outline: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Staying Ahead in the STT Game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38260"/>
            <a:ext cx="8229600" cy="4525963"/>
          </a:xfrm>
        </p:spPr>
        <p:txBody>
          <a:bodyPr>
            <a:normAutofit fontScale="92500"/>
          </a:bodyPr>
          <a:lstStyle/>
          <a:p>
            <a:r>
              <a:rPr lang="en-US" dirty="0" smtClean="0">
                <a:solidFill>
                  <a:srgbClr val="BFBFBF"/>
                </a:solidFill>
              </a:rPr>
              <a:t>STT technology is advancing very rapidly</a:t>
            </a:r>
          </a:p>
          <a:p>
            <a:pPr lvl="1"/>
            <a:r>
              <a:rPr lang="en-US" dirty="0">
                <a:solidFill>
                  <a:srgbClr val="BFBFBF"/>
                </a:solidFill>
              </a:rPr>
              <a:t>Amazon</a:t>
            </a:r>
            <a:r>
              <a:rPr lang="en-US" dirty="0" smtClean="0">
                <a:solidFill>
                  <a:srgbClr val="BFBFBF"/>
                </a:solidFill>
              </a:rPr>
              <a:t>, Apple</a:t>
            </a:r>
            <a:r>
              <a:rPr lang="en-US" dirty="0">
                <a:solidFill>
                  <a:srgbClr val="BFBFBF"/>
                </a:solidFill>
              </a:rPr>
              <a:t>, </a:t>
            </a:r>
            <a:r>
              <a:rPr lang="en-US" dirty="0" err="1" smtClean="0">
                <a:solidFill>
                  <a:srgbClr val="BFBFBF"/>
                </a:solidFill>
              </a:rPr>
              <a:t>Baidu</a:t>
            </a:r>
            <a:r>
              <a:rPr lang="en-US" dirty="0" smtClean="0">
                <a:solidFill>
                  <a:srgbClr val="BFBFBF"/>
                </a:solidFill>
              </a:rPr>
              <a:t>, Facebook</a:t>
            </a:r>
            <a:r>
              <a:rPr lang="en-US" dirty="0">
                <a:solidFill>
                  <a:srgbClr val="BFBFBF"/>
                </a:solidFill>
              </a:rPr>
              <a:t>, Google</a:t>
            </a:r>
            <a:r>
              <a:rPr lang="en-US" dirty="0" smtClean="0">
                <a:solidFill>
                  <a:srgbClr val="BFBFBF"/>
                </a:solidFill>
              </a:rPr>
              <a:t>, Microsoft</a:t>
            </a:r>
          </a:p>
          <a:p>
            <a:r>
              <a:rPr lang="en-US" dirty="0" err="1" smtClean="0">
                <a:solidFill>
                  <a:srgbClr val="BFBFBF"/>
                </a:solidFill>
              </a:rPr>
              <a:t>Kaldi</a:t>
            </a:r>
            <a:r>
              <a:rPr lang="en-US" dirty="0" smtClean="0">
                <a:solidFill>
                  <a:srgbClr val="BFBFBF"/>
                </a:solidFill>
              </a:rPr>
              <a:t> leads and keeps up with major innovations</a:t>
            </a:r>
          </a:p>
          <a:p>
            <a:pPr lvl="1"/>
            <a:r>
              <a:rPr lang="en-US" dirty="0" smtClean="0">
                <a:solidFill>
                  <a:srgbClr val="BFBFBF"/>
                </a:solidFill>
              </a:rPr>
              <a:t>From SGMMs to DNN (2012)</a:t>
            </a:r>
          </a:p>
          <a:p>
            <a:pPr lvl="1"/>
            <a:r>
              <a:rPr lang="en-US" dirty="0" smtClean="0">
                <a:solidFill>
                  <a:srgbClr val="BFBFBF"/>
                </a:solidFill>
              </a:rPr>
              <a:t>From “English” to low-resource languages (2013)</a:t>
            </a:r>
          </a:p>
          <a:p>
            <a:pPr lvl="1"/>
            <a:r>
              <a:rPr lang="en-US" dirty="0" smtClean="0">
                <a:solidFill>
                  <a:srgbClr val="BFBFBF"/>
                </a:solidFill>
              </a:rPr>
              <a:t>From CPUs to GPUs (2014)</a:t>
            </a:r>
          </a:p>
          <a:p>
            <a:pPr lvl="1"/>
            <a:r>
              <a:rPr lang="en-US" b="1" dirty="0" smtClean="0">
                <a:solidFill>
                  <a:srgbClr val="FF0000"/>
                </a:solidFill>
              </a:rPr>
              <a:t>From close-talking to far-field microphones (2015)</a:t>
            </a:r>
          </a:p>
          <a:p>
            <a:pPr lvl="1"/>
            <a:r>
              <a:rPr lang="en-US" dirty="0">
                <a:solidFill>
                  <a:srgbClr val="BFBFBF"/>
                </a:solidFill>
              </a:rPr>
              <a:t>From well-curated to “wild type” </a:t>
            </a:r>
            <a:r>
              <a:rPr lang="en-US" dirty="0" smtClean="0">
                <a:solidFill>
                  <a:srgbClr val="BFBFBF"/>
                </a:solidFill>
              </a:rPr>
              <a:t>corpora (2016)</a:t>
            </a:r>
          </a:p>
          <a:p>
            <a:r>
              <a:rPr lang="en-US" dirty="0" smtClean="0">
                <a:solidFill>
                  <a:srgbClr val="BFBFBF"/>
                </a:solidFill>
              </a:rPr>
              <a:t>A preview of some upcoming developments</a:t>
            </a:r>
          </a:p>
        </p:txBody>
      </p:sp>
      <p:pic>
        <p:nvPicPr>
          <p:cNvPr id="4" name="Picture 3" descr="kaldi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5008" y="5427"/>
            <a:ext cx="1074420" cy="122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8206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SpIR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14297"/>
            <a:ext cx="9144000" cy="465201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53772"/>
          </a:xfrm>
        </p:spPr>
        <p:txBody>
          <a:bodyPr>
            <a:normAutofit/>
          </a:bodyPr>
          <a:lstStyle/>
          <a:p>
            <a:r>
              <a:rPr lang="en-US" sz="2400" dirty="0"/>
              <a:t>Automatic speech recognition software that works in a variety of acoustic environments and recording scenarios is a holy grail of the speech research community</a:t>
            </a:r>
            <a:r>
              <a:rPr lang="en-US" sz="2400" dirty="0" smtClean="0"/>
              <a:t>.</a:t>
            </a:r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dirty="0" smtClean="0"/>
          </a:p>
          <a:p>
            <a:r>
              <a:rPr lang="en-US" sz="2400" dirty="0" smtClean="0"/>
              <a:t>IARPA’s </a:t>
            </a:r>
            <a:r>
              <a:rPr lang="en-US" sz="2400" dirty="0"/>
              <a:t>Automatic Speech recognition In Reverberant Environments (</a:t>
            </a:r>
            <a:r>
              <a:rPr lang="en-US" sz="2400" dirty="0" err="1"/>
              <a:t>ASpIRE</a:t>
            </a:r>
            <a:r>
              <a:rPr lang="en-US" sz="2400" dirty="0"/>
              <a:t>) Challenge is seeking that grail</a:t>
            </a:r>
            <a:r>
              <a:rPr lang="en-US" sz="2400" dirty="0" smtClean="0"/>
              <a:t>.</a:t>
            </a:r>
          </a:p>
        </p:txBody>
      </p:sp>
      <p:pic>
        <p:nvPicPr>
          <p:cNvPr id="5" name="Picture 4" descr="IARPA 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274638"/>
            <a:ext cx="4572000" cy="1021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9452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Rules of the </a:t>
            </a:r>
            <a:r>
              <a:rPr lang="en-US" dirty="0" err="1" smtClean="0"/>
              <a:t>ASpIRE</a:t>
            </a:r>
            <a:r>
              <a:rPr lang="en-US" dirty="0" smtClean="0"/>
              <a:t> Challenge</a:t>
            </a:r>
            <a:endParaRPr lang="en-US" sz="2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65111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15 hours </a:t>
            </a:r>
            <a:r>
              <a:rPr lang="en-US" dirty="0"/>
              <a:t>of</a:t>
            </a:r>
            <a:r>
              <a:rPr lang="en-US" dirty="0" smtClean="0"/>
              <a:t> speech data were </a:t>
            </a:r>
            <a:r>
              <a:rPr lang="en-US" dirty="0"/>
              <a:t>posted on the</a:t>
            </a:r>
            <a:r>
              <a:rPr lang="en-US" dirty="0" smtClean="0"/>
              <a:t> IARPA website</a:t>
            </a:r>
          </a:p>
          <a:p>
            <a:pPr lvl="1"/>
            <a:r>
              <a:rPr lang="en-US" dirty="0" smtClean="0"/>
              <a:t>Multi-microphone recordings of conversational English</a:t>
            </a:r>
          </a:p>
          <a:p>
            <a:pPr lvl="1"/>
            <a:r>
              <a:rPr lang="en-US" dirty="0" smtClean="0"/>
              <a:t>5h </a:t>
            </a:r>
            <a:r>
              <a:rPr lang="en-US" dirty="0"/>
              <a:t>development set </a:t>
            </a:r>
            <a:r>
              <a:rPr lang="en-US" dirty="0" smtClean="0"/>
              <a:t>(</a:t>
            </a:r>
            <a:r>
              <a:rPr lang="en-US" b="1" dirty="0" smtClean="0">
                <a:solidFill>
                  <a:srgbClr val="008000"/>
                </a:solidFill>
              </a:rPr>
              <a:t>dev</a:t>
            </a:r>
            <a:r>
              <a:rPr lang="en-US" dirty="0" smtClean="0"/>
              <a:t>), 10h development</a:t>
            </a:r>
            <a:r>
              <a:rPr lang="en-US" dirty="0"/>
              <a:t>-test </a:t>
            </a:r>
            <a:r>
              <a:rPr lang="en-US" dirty="0" smtClean="0"/>
              <a:t>set (</a:t>
            </a:r>
            <a:r>
              <a:rPr lang="en-US" b="1" dirty="0" smtClean="0">
                <a:solidFill>
                  <a:srgbClr val="FF6600"/>
                </a:solidFill>
              </a:rPr>
              <a:t>dev-test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>
                <a:solidFill>
                  <a:srgbClr val="008000"/>
                </a:solidFill>
              </a:rPr>
              <a:t>Transcriptions</a:t>
            </a:r>
            <a:r>
              <a:rPr lang="en-US" dirty="0" smtClean="0"/>
              <a:t> provided for </a:t>
            </a:r>
            <a:r>
              <a:rPr lang="en-US" dirty="0" smtClean="0">
                <a:solidFill>
                  <a:srgbClr val="008000"/>
                </a:solidFill>
              </a:rPr>
              <a:t>dev</a:t>
            </a:r>
            <a:r>
              <a:rPr lang="en-US" dirty="0" smtClean="0"/>
              <a:t>, only </a:t>
            </a:r>
            <a:r>
              <a:rPr lang="en-US" dirty="0" smtClean="0">
                <a:solidFill>
                  <a:srgbClr val="FF6600"/>
                </a:solidFill>
              </a:rPr>
              <a:t>scoring</a:t>
            </a:r>
            <a:r>
              <a:rPr lang="en-US" dirty="0" smtClean="0"/>
              <a:t> for </a:t>
            </a:r>
            <a:r>
              <a:rPr lang="en-US" dirty="0" smtClean="0">
                <a:solidFill>
                  <a:srgbClr val="FF6600"/>
                </a:solidFill>
              </a:rPr>
              <a:t>dev-test</a:t>
            </a:r>
            <a:r>
              <a:rPr lang="en-US" dirty="0" smtClean="0"/>
              <a:t> output</a:t>
            </a:r>
            <a:endParaRPr lang="en-US" dirty="0" smtClean="0">
              <a:solidFill>
                <a:srgbClr val="FF6600"/>
              </a:solidFill>
            </a:endParaRPr>
          </a:p>
          <a:p>
            <a:pPr lvl="1"/>
            <a:r>
              <a:rPr lang="en-US" dirty="0" smtClean="0"/>
              <a:t>For training data selection</a:t>
            </a:r>
            <a:r>
              <a:rPr lang="en-US" dirty="0"/>
              <a:t>,</a:t>
            </a:r>
            <a:r>
              <a:rPr lang="en-US" dirty="0" smtClean="0"/>
              <a:t> system development and tuning</a:t>
            </a:r>
          </a:p>
          <a:p>
            <a:pPr>
              <a:lnSpc>
                <a:spcPct val="140000"/>
              </a:lnSpc>
            </a:pPr>
            <a:r>
              <a:rPr lang="en-US" dirty="0" smtClean="0"/>
              <a:t>20 hours of new speech data during </a:t>
            </a:r>
            <a:r>
              <a:rPr lang="en-US" dirty="0"/>
              <a:t>the evaluation </a:t>
            </a:r>
            <a:r>
              <a:rPr lang="en-US" dirty="0" smtClean="0"/>
              <a:t>period</a:t>
            </a:r>
          </a:p>
          <a:p>
            <a:pPr lvl="1"/>
            <a:r>
              <a:rPr lang="en-US" dirty="0" smtClean="0"/>
              <a:t>Far</a:t>
            </a:r>
            <a:r>
              <a:rPr lang="en-US" dirty="0"/>
              <a:t>-field microphone</a:t>
            </a:r>
            <a:r>
              <a:rPr lang="en-US" dirty="0" smtClean="0"/>
              <a:t> speech (</a:t>
            </a:r>
            <a:r>
              <a:rPr lang="en-US" b="1" dirty="0" err="1">
                <a:solidFill>
                  <a:srgbClr val="FF0000"/>
                </a:solidFill>
              </a:rPr>
              <a:t>eval</a:t>
            </a:r>
            <a:r>
              <a:rPr lang="en-US" dirty="0"/>
              <a:t>)</a:t>
            </a:r>
            <a:r>
              <a:rPr lang="en-US" dirty="0" smtClean="0"/>
              <a:t> </a:t>
            </a:r>
            <a:r>
              <a:rPr lang="en-US" dirty="0"/>
              <a:t>from noisy, reverberant </a:t>
            </a:r>
            <a:r>
              <a:rPr lang="en-US" dirty="0" smtClean="0"/>
              <a:t>rooms</a:t>
            </a:r>
          </a:p>
          <a:p>
            <a:pPr lvl="1"/>
            <a:r>
              <a:rPr lang="en-US" dirty="0" smtClean="0"/>
              <a:t>Single</a:t>
            </a:r>
            <a:r>
              <a:rPr lang="en-US" dirty="0"/>
              <a:t>-microphone or </a:t>
            </a:r>
            <a:r>
              <a:rPr lang="en-US" dirty="0" smtClean="0"/>
              <a:t>multi-microphone conditions</a:t>
            </a:r>
          </a:p>
          <a:p>
            <a:pPr>
              <a:lnSpc>
                <a:spcPct val="120000"/>
              </a:lnSpc>
            </a:pPr>
            <a:r>
              <a:rPr lang="en-US" dirty="0"/>
              <a:t>W</a:t>
            </a:r>
            <a:r>
              <a:rPr lang="en-US" dirty="0" smtClean="0"/>
              <a:t>ord </a:t>
            </a:r>
            <a:r>
              <a:rPr lang="en-US" dirty="0"/>
              <a:t>error rate </a:t>
            </a:r>
            <a:r>
              <a:rPr lang="en-US" dirty="0" smtClean="0"/>
              <a:t>is the measure </a:t>
            </a:r>
            <a:r>
              <a:rPr lang="en-US" dirty="0"/>
              <a:t>of </a:t>
            </a:r>
            <a:r>
              <a:rPr lang="en-US" dirty="0" smtClean="0"/>
              <a:t>performance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Single</a:t>
            </a:r>
            <a:r>
              <a:rPr lang="en-US" dirty="0">
                <a:solidFill>
                  <a:srgbClr val="FF0000"/>
                </a:solidFill>
              </a:rPr>
              <a:t>-microphone </a:t>
            </a:r>
            <a:r>
              <a:rPr lang="en-US" dirty="0" smtClean="0">
                <a:solidFill>
                  <a:srgbClr val="FF0000"/>
                </a:solidFill>
              </a:rPr>
              <a:t>submission</a:t>
            </a:r>
            <a:r>
              <a:rPr lang="en-US" dirty="0" smtClean="0"/>
              <a:t>s were due on 02/18/2015</a:t>
            </a:r>
          </a:p>
          <a:p>
            <a:pPr lvl="1">
              <a:spcAft>
                <a:spcPts val="1200"/>
              </a:spcAft>
            </a:pPr>
            <a:r>
              <a:rPr lang="en-US" dirty="0" smtClean="0"/>
              <a:t>Results on </a:t>
            </a:r>
            <a:r>
              <a:rPr lang="en-US" dirty="0" err="1" smtClean="0">
                <a:solidFill>
                  <a:srgbClr val="FF0000"/>
                </a:solidFill>
              </a:rPr>
              <a:t>eval</a:t>
            </a:r>
            <a:r>
              <a:rPr lang="en-US" dirty="0" smtClean="0"/>
              <a:t> </a:t>
            </a:r>
            <a:r>
              <a:rPr lang="en-US" dirty="0" smtClean="0"/>
              <a:t>were </a:t>
            </a:r>
            <a:r>
              <a:rPr lang="en-US" dirty="0" smtClean="0"/>
              <a:t>announced as of 04/14/2015</a:t>
            </a:r>
          </a:p>
          <a:p>
            <a:r>
              <a:rPr lang="en-US" dirty="0" smtClean="0">
                <a:solidFill>
                  <a:srgbClr val="FF6600"/>
                </a:solidFill>
              </a:rPr>
              <a:t>dev-test</a:t>
            </a:r>
            <a:r>
              <a:rPr lang="en-US" dirty="0" smtClean="0"/>
              <a:t> scores </a:t>
            </a:r>
            <a:r>
              <a:rPr lang="en-US" i="1" dirty="0" smtClean="0"/>
              <a:t>suggest</a:t>
            </a:r>
            <a:r>
              <a:rPr lang="en-US" dirty="0" smtClean="0"/>
              <a:t> we have the </a:t>
            </a:r>
            <a:r>
              <a:rPr lang="en-US" i="1" u="sng" dirty="0" smtClean="0"/>
              <a:t>best single STT system</a:t>
            </a:r>
          </a:p>
        </p:txBody>
      </p:sp>
    </p:spTree>
    <p:extLst>
      <p:ext uri="{BB962C8B-B14F-4D97-AF65-F5344CB8AC3E}">
        <p14:creationId xmlns:p14="http://schemas.microsoft.com/office/powerpoint/2010/main" val="22230050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 of </a:t>
            </a:r>
            <a:r>
              <a:rPr lang="en-US" dirty="0" err="1" smtClean="0"/>
              <a:t>ASpIRE</a:t>
            </a:r>
            <a:r>
              <a:rPr lang="en-US" dirty="0" smtClean="0"/>
              <a:t> Audio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89595" y="1697889"/>
            <a:ext cx="6508963" cy="4420836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Typical sample</a:t>
            </a:r>
          </a:p>
          <a:p>
            <a:pPr lvl="1"/>
            <a:r>
              <a:rPr lang="en-US" dirty="0" smtClean="0"/>
              <a:t>Suggested by Dr. Mary Harper, IARPA</a:t>
            </a:r>
          </a:p>
          <a:p>
            <a:r>
              <a:rPr lang="en-US" dirty="0" smtClean="0"/>
              <a:t>Almost manageable</a:t>
            </a:r>
          </a:p>
          <a:p>
            <a:pPr lvl="1"/>
            <a:r>
              <a:rPr lang="en-US" dirty="0" smtClean="0"/>
              <a:t>Easy for humans, 26% errors for STT</a:t>
            </a:r>
          </a:p>
          <a:p>
            <a:r>
              <a:rPr lang="en-US" dirty="0" smtClean="0"/>
              <a:t>Somewhat hard</a:t>
            </a:r>
          </a:p>
          <a:p>
            <a:pPr lvl="1"/>
            <a:r>
              <a:rPr lang="en-US" dirty="0" smtClean="0"/>
              <a:t>Easy for humans, 41% errors for STT</a:t>
            </a:r>
          </a:p>
          <a:p>
            <a:r>
              <a:rPr lang="en-US" dirty="0" smtClean="0"/>
              <a:t>Much harder</a:t>
            </a:r>
          </a:p>
          <a:p>
            <a:pPr lvl="1"/>
            <a:r>
              <a:rPr lang="en-US" dirty="0" smtClean="0"/>
              <a:t>Not easy for humans, 60% errors for STT</a:t>
            </a:r>
          </a:p>
          <a:p>
            <a:r>
              <a:rPr lang="en-US" dirty="0" smtClean="0"/>
              <a:t>*#@! !#% #%^^</a:t>
            </a:r>
          </a:p>
          <a:p>
            <a:pPr lvl="1"/>
            <a:r>
              <a:rPr lang="en-US" dirty="0" smtClean="0"/>
              <a:t>Very hard for humans, no STT output</a:t>
            </a:r>
            <a:endParaRPr lang="en-US" dirty="0"/>
          </a:p>
        </p:txBody>
      </p:sp>
      <p:pic>
        <p:nvPicPr>
          <p:cNvPr id="4" name="00_unknown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177580" y="1717301"/>
            <a:ext cx="457200" cy="457200"/>
          </a:xfrm>
          <a:prstGeom prst="rect">
            <a:avLst/>
          </a:prstGeom>
        </p:spPr>
      </p:pic>
      <p:pic>
        <p:nvPicPr>
          <p:cNvPr id="5" name="26_f1e7fa29.wav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177580" y="2545702"/>
            <a:ext cx="457200" cy="457200"/>
          </a:xfrm>
          <a:prstGeom prst="rect">
            <a:avLst/>
          </a:prstGeom>
        </p:spPr>
      </p:pic>
      <p:pic>
        <p:nvPicPr>
          <p:cNvPr id="7" name="60_de0879e6.wav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177580" y="4202504"/>
            <a:ext cx="457200" cy="457200"/>
          </a:xfrm>
          <a:prstGeom prst="rect">
            <a:avLst/>
          </a:prstGeom>
        </p:spPr>
      </p:pic>
      <p:pic>
        <p:nvPicPr>
          <p:cNvPr id="8" name="99_4fa17b93.wav">
            <a:hlinkClick r:id="" action="ppaction://media"/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177580" y="5030904"/>
            <a:ext cx="457200" cy="457200"/>
          </a:xfrm>
          <a:prstGeom prst="rect">
            <a:avLst/>
          </a:prstGeom>
        </p:spPr>
      </p:pic>
      <p:pic>
        <p:nvPicPr>
          <p:cNvPr id="9" name="41_d3dd0e7b.wav">
            <a:hlinkClick r:id="" action="ppaction://media"/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177580" y="3374103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0363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89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25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30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150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audio>
              <p:cMediaNode vol="8000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300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audio>
              <p:cMediaNode vol="8000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Co-PI’s, PhD Students and Sponsors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113751" cy="4995809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Prof. Daniel </a:t>
            </a:r>
            <a:r>
              <a:rPr lang="en-US" dirty="0" err="1" smtClean="0"/>
              <a:t>Povey</a:t>
            </a:r>
            <a:endParaRPr lang="en-US" dirty="0" smtClean="0"/>
          </a:p>
          <a:p>
            <a:r>
              <a:rPr lang="en-US" dirty="0" smtClean="0"/>
              <a:t>Dr. Jan </a:t>
            </a:r>
            <a:r>
              <a:rPr lang="en-US" dirty="0" err="1" smtClean="0"/>
              <a:t>Trmal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err="1" smtClean="0"/>
              <a:t>Pegah</a:t>
            </a:r>
            <a:r>
              <a:rPr lang="en-US" dirty="0" smtClean="0"/>
              <a:t> </a:t>
            </a:r>
            <a:r>
              <a:rPr lang="en-US" dirty="0" err="1" smtClean="0"/>
              <a:t>Ghahremani</a:t>
            </a:r>
            <a:endParaRPr lang="en-US" dirty="0" smtClean="0"/>
          </a:p>
          <a:p>
            <a:r>
              <a:rPr lang="en-US" dirty="0" err="1" smtClean="0"/>
              <a:t>Vimal</a:t>
            </a:r>
            <a:r>
              <a:rPr lang="en-US" dirty="0" smtClean="0"/>
              <a:t> </a:t>
            </a:r>
            <a:r>
              <a:rPr lang="en-US" dirty="0" err="1" smtClean="0"/>
              <a:t>Manohar</a:t>
            </a:r>
            <a:endParaRPr lang="en-US" dirty="0" smtClean="0"/>
          </a:p>
          <a:p>
            <a:r>
              <a:rPr lang="en-US" dirty="0" err="1" smtClean="0"/>
              <a:t>Vijayaditya</a:t>
            </a:r>
            <a:r>
              <a:rPr lang="en-US" dirty="0" smtClean="0"/>
              <a:t> </a:t>
            </a:r>
            <a:r>
              <a:rPr lang="en-US" dirty="0" err="1" smtClean="0"/>
              <a:t>Peddinti</a:t>
            </a:r>
            <a:endParaRPr lang="en-US" dirty="0" smtClean="0"/>
          </a:p>
          <a:p>
            <a:r>
              <a:rPr lang="en-US" dirty="0" smtClean="0"/>
              <a:t>Matthew </a:t>
            </a:r>
            <a:r>
              <a:rPr lang="en-US" dirty="0" err="1" smtClean="0"/>
              <a:t>Wiesner</a:t>
            </a:r>
            <a:endParaRPr lang="en-US" dirty="0" smtClean="0"/>
          </a:p>
          <a:p>
            <a:r>
              <a:rPr lang="en-US" dirty="0" smtClean="0"/>
              <a:t>Hainan </a:t>
            </a:r>
            <a:r>
              <a:rPr lang="en-US" dirty="0" err="1" smtClean="0"/>
              <a:t>Xu</a:t>
            </a:r>
            <a:endParaRPr lang="en-US" dirty="0" smtClean="0"/>
          </a:p>
          <a:p>
            <a:r>
              <a:rPr lang="en-US" dirty="0" err="1" smtClean="0"/>
              <a:t>Xiaohui</a:t>
            </a:r>
            <a:r>
              <a:rPr lang="en-US" dirty="0" smtClean="0"/>
              <a:t> Zhang</a:t>
            </a:r>
          </a:p>
        </p:txBody>
      </p:sp>
      <p:pic>
        <p:nvPicPr>
          <p:cNvPr id="5" name="Picture 4" descr="DARPA_Log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0071" y="2988082"/>
            <a:ext cx="2067458" cy="1059790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4455671" y="4006199"/>
            <a:ext cx="3998099" cy="1590675"/>
            <a:chOff x="4455671" y="4612972"/>
            <a:chExt cx="3998099" cy="1590675"/>
          </a:xfrm>
        </p:grpSpPr>
        <p:pic>
          <p:nvPicPr>
            <p:cNvPr id="7" name="Picture 6" descr="NSF Logo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55671" y="4612972"/>
              <a:ext cx="1581150" cy="1590675"/>
            </a:xfrm>
            <a:prstGeom prst="rect">
              <a:avLst/>
            </a:prstGeom>
          </p:spPr>
        </p:pic>
        <p:pic>
          <p:nvPicPr>
            <p:cNvPr id="8" name="Picture 7" descr="RD Logo.jp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25020" y="4747099"/>
              <a:ext cx="1428750" cy="1428750"/>
            </a:xfrm>
            <a:prstGeom prst="rect">
              <a:avLst/>
            </a:prstGeom>
          </p:spPr>
        </p:pic>
      </p:grpSp>
      <p:pic>
        <p:nvPicPr>
          <p:cNvPr id="9" name="Picture 8" descr="IARPA Logo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0337" y="1755421"/>
            <a:ext cx="4572000" cy="1021875"/>
          </a:xfrm>
          <a:prstGeom prst="rect">
            <a:avLst/>
          </a:prstGeom>
          <a:ln w="25400">
            <a:solidFill>
              <a:srgbClr val="66CCFF"/>
            </a:solidFill>
          </a:ln>
        </p:spPr>
      </p:pic>
      <p:pic>
        <p:nvPicPr>
          <p:cNvPr id="12" name="Picture 5" descr="google-logo.jp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00"/>
          <a:stretch/>
        </p:blipFill>
        <p:spPr bwMode="auto">
          <a:xfrm>
            <a:off x="4500061" y="5776093"/>
            <a:ext cx="2267712" cy="8464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2" descr="FacebookLogo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6410" y="5776093"/>
            <a:ext cx="7620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8111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Kaldi</a:t>
            </a:r>
            <a:r>
              <a:rPr lang="en-US" dirty="0" smtClean="0"/>
              <a:t> STT Improvements for </a:t>
            </a:r>
            <a:r>
              <a:rPr lang="en-US" dirty="0" err="1" smtClean="0"/>
              <a:t>ASpIRE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Time delay neural networks (TDNN)</a:t>
            </a:r>
          </a:p>
          <a:p>
            <a:pPr lvl="1"/>
            <a:r>
              <a:rPr lang="en-US" dirty="0" smtClean="0"/>
              <a:t>A way to deal with </a:t>
            </a:r>
            <a:r>
              <a:rPr lang="en-US" dirty="0" smtClean="0">
                <a:solidFill>
                  <a:srgbClr val="3366FF"/>
                </a:solidFill>
              </a:rPr>
              <a:t>long acoustic-phonetic context</a:t>
            </a:r>
          </a:p>
          <a:p>
            <a:pPr lvl="1"/>
            <a:r>
              <a:rPr lang="en-US" dirty="0" smtClean="0"/>
              <a:t>A simple alternative to Deep NNs and Recurrent NNs</a:t>
            </a:r>
            <a:endParaRPr lang="en-US" dirty="0"/>
          </a:p>
          <a:p>
            <a:pPr>
              <a:lnSpc>
                <a:spcPct val="140000"/>
              </a:lnSpc>
            </a:pPr>
            <a:r>
              <a:rPr lang="en-US" dirty="0" err="1" smtClean="0"/>
              <a:t>i</a:t>
            </a:r>
            <a:r>
              <a:rPr lang="en-US" dirty="0" smtClean="0"/>
              <a:t>-vector based speaker &amp; environment adaptation</a:t>
            </a:r>
          </a:p>
          <a:p>
            <a:pPr lvl="1"/>
            <a:r>
              <a:rPr lang="en-US" dirty="0" smtClean="0"/>
              <a:t>A way to deal with </a:t>
            </a:r>
            <a:r>
              <a:rPr lang="en-US" dirty="0" smtClean="0">
                <a:solidFill>
                  <a:srgbClr val="3366FF"/>
                </a:solidFill>
              </a:rPr>
              <a:t>speaker &amp; channel variability</a:t>
            </a:r>
          </a:p>
          <a:p>
            <a:pPr lvl="1"/>
            <a:r>
              <a:rPr lang="en-US" dirty="0" smtClean="0"/>
              <a:t>Adapted [with a twist] from Speaker ID systems</a:t>
            </a:r>
          </a:p>
          <a:p>
            <a:pPr>
              <a:lnSpc>
                <a:spcPct val="130000"/>
              </a:lnSpc>
            </a:pPr>
            <a:r>
              <a:rPr lang="en-US" dirty="0" smtClean="0"/>
              <a:t>Data augmentation with simulated reverberations</a:t>
            </a:r>
          </a:p>
          <a:p>
            <a:pPr lvl="1"/>
            <a:r>
              <a:rPr lang="en-US" dirty="0" smtClean="0"/>
              <a:t>A way to mitigate </a:t>
            </a:r>
            <a:r>
              <a:rPr lang="en-US" dirty="0" smtClean="0">
                <a:solidFill>
                  <a:srgbClr val="3366FF"/>
                </a:solidFill>
              </a:rPr>
              <a:t>channel distortions not seen in training</a:t>
            </a:r>
          </a:p>
          <a:p>
            <a:pPr lvl="1"/>
            <a:r>
              <a:rPr lang="en-US" dirty="0" smtClean="0"/>
              <a:t>A form of multi-condition training of STT models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69088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Time Delay Neural Networks</a:t>
            </a:r>
            <a:br>
              <a:rPr lang="en-US" dirty="0" smtClean="0"/>
            </a:br>
            <a:r>
              <a:rPr lang="en-US" sz="2200" dirty="0" smtClean="0"/>
              <a:t>(See INTERSPEECH 2015 paper for details)</a:t>
            </a:r>
            <a:endParaRPr lang="en-US" sz="2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281" y="1587060"/>
            <a:ext cx="7127439" cy="5029200"/>
          </a:xfrm>
          <a:prstGeom prst="rect">
            <a:avLst/>
          </a:prstGeom>
          <a:ln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4422632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Improved STT on Several Data Sets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467586"/>
            <a:ext cx="8229600" cy="1658577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Consistent 5-10% reduction in word error rate (</a:t>
            </a:r>
            <a:r>
              <a:rPr lang="en-US" b="1" dirty="0" smtClean="0"/>
              <a:t>WER</a:t>
            </a:r>
            <a:r>
              <a:rPr lang="en-US" dirty="0" smtClean="0"/>
              <a:t>) on most datasets.  Higher on conversational speech.</a:t>
            </a:r>
          </a:p>
          <a:p>
            <a:r>
              <a:rPr lang="en-US" dirty="0" smtClean="0"/>
              <a:t>TDNN training speeds are on par with DNN, and nearly an order of magnitude faster than RNN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5354172"/>
              </p:ext>
            </p:extLst>
          </p:nvPr>
        </p:nvGraphicFramePr>
        <p:xfrm>
          <a:off x="1573281" y="1456330"/>
          <a:ext cx="5997439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76806"/>
                <a:gridCol w="1004283"/>
                <a:gridCol w="805450"/>
                <a:gridCol w="805450"/>
                <a:gridCol w="80545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Standard STT Data Set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Size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DNN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TDNN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 Rel. </a:t>
                      </a:r>
                      <a:r>
                        <a:rPr lang="en-US" dirty="0" err="1" smtClean="0"/>
                        <a:t>Δ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Resource Management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3 hrs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2.3%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2.3%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-1%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Wall Street Journal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80 hrs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6.6%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6.2%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5%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TED-LIUM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118 hrs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19.3%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17.9%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7%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Switchboard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300 hrs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15.5%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14.0%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b="1" dirty="0" smtClean="0"/>
                        <a:t>10%</a:t>
                      </a:r>
                      <a:endParaRPr lang="en-US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Libri</a:t>
                      </a:r>
                      <a:r>
                        <a:rPr lang="en-US" dirty="0" smtClean="0"/>
                        <a:t> Speech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960 hrs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5.2%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4.8%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7%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Fisher English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1800 hrs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22.2%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21.0%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b="1" dirty="0" smtClean="0"/>
                        <a:t>5%</a:t>
                      </a:r>
                      <a:endParaRPr lang="en-US" b="1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053077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i</a:t>
            </a:r>
            <a:r>
              <a:rPr lang="en-US" dirty="0" smtClean="0"/>
              <a:t>-vectors for Speaker Compensation</a:t>
            </a:r>
            <a:br>
              <a:rPr lang="en-US" dirty="0" smtClean="0"/>
            </a:br>
            <a:r>
              <a:rPr lang="en-US" sz="2200" dirty="0" smtClean="0"/>
              <a:t>(See INTERSPEECH 2015 paper for details)</a:t>
            </a:r>
            <a:endParaRPr lang="en-US" sz="2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2830" y="1689072"/>
            <a:ext cx="6918341" cy="5029200"/>
          </a:xfrm>
          <a:prstGeom prst="rect">
            <a:avLst/>
          </a:prstGeom>
          <a:ln>
            <a:solidFill>
              <a:srgbClr val="000090"/>
            </a:solidFill>
          </a:ln>
        </p:spPr>
      </p:pic>
    </p:spTree>
    <p:extLst>
      <p:ext uri="{BB962C8B-B14F-4D97-AF65-F5344CB8AC3E}">
        <p14:creationId xmlns:p14="http://schemas.microsoft.com/office/powerpoint/2010/main" val="41112267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444" dirty="0" smtClean="0">
                <a:solidFill>
                  <a:prstClr val="black"/>
                </a:solidFill>
              </a:rPr>
              <a:t>Using </a:t>
            </a:r>
            <a:r>
              <a:rPr lang="en-US" sz="4444" dirty="0" err="1" smtClean="0">
                <a:solidFill>
                  <a:prstClr val="black"/>
                </a:solidFill>
              </a:rPr>
              <a:t>i</a:t>
            </a:r>
            <a:r>
              <a:rPr lang="en-US" sz="4444" dirty="0" smtClean="0">
                <a:solidFill>
                  <a:prstClr val="black"/>
                </a:solidFill>
              </a:rPr>
              <a:t>-vectors Instead of </a:t>
            </a:r>
            <a:r>
              <a:rPr lang="en-US" sz="4444" dirty="0" err="1" smtClean="0">
                <a:solidFill>
                  <a:prstClr val="black"/>
                </a:solidFill>
              </a:rPr>
              <a:t>fMLLR</a:t>
            </a:r>
            <a:r>
              <a:rPr lang="en-US" sz="4444" dirty="0" smtClean="0">
                <a:solidFill>
                  <a:prstClr val="black"/>
                </a:solidFill>
              </a:rPr>
              <a:t/>
            </a:r>
            <a:br>
              <a:rPr lang="en-US" sz="4444" dirty="0" smtClean="0">
                <a:solidFill>
                  <a:prstClr val="black"/>
                </a:solidFill>
              </a:rPr>
            </a:br>
            <a:r>
              <a:rPr lang="en-US" sz="3111" dirty="0" smtClean="0">
                <a:solidFill>
                  <a:srgbClr val="000090"/>
                </a:solidFill>
              </a:rPr>
              <a:t>and using </a:t>
            </a:r>
            <a:r>
              <a:rPr lang="en-US" sz="3111" dirty="0" err="1" smtClean="0">
                <a:solidFill>
                  <a:srgbClr val="000090"/>
                </a:solidFill>
              </a:rPr>
              <a:t>unnormalized</a:t>
            </a:r>
            <a:r>
              <a:rPr lang="en-US" sz="3111" dirty="0" smtClean="0">
                <a:solidFill>
                  <a:srgbClr val="000090"/>
                </a:solidFill>
              </a:rPr>
              <a:t> </a:t>
            </a:r>
            <a:r>
              <a:rPr lang="en-US" sz="3111" dirty="0" err="1" smtClean="0">
                <a:solidFill>
                  <a:srgbClr val="000090"/>
                </a:solidFill>
              </a:rPr>
              <a:t>MFCCs</a:t>
            </a:r>
            <a:r>
              <a:rPr lang="en-US" sz="3111" dirty="0" smtClean="0">
                <a:solidFill>
                  <a:srgbClr val="000090"/>
                </a:solidFill>
              </a:rPr>
              <a:t> to compute </a:t>
            </a:r>
            <a:r>
              <a:rPr lang="en-US" sz="3111" dirty="0" err="1" smtClean="0">
                <a:solidFill>
                  <a:srgbClr val="000090"/>
                </a:solidFill>
              </a:rPr>
              <a:t>i</a:t>
            </a:r>
            <a:r>
              <a:rPr lang="en-US" sz="3111" dirty="0" smtClean="0">
                <a:solidFill>
                  <a:srgbClr val="000090"/>
                </a:solidFill>
              </a:rPr>
              <a:t>-vectors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32061"/>
            <a:ext cx="8229600" cy="3037092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100-dim </a:t>
            </a:r>
            <a:r>
              <a:rPr lang="en-US" dirty="0" err="1" smtClean="0"/>
              <a:t>i</a:t>
            </a:r>
            <a:r>
              <a:rPr lang="en-US" dirty="0" smtClean="0"/>
              <a:t>-vectors are appended to MFCC inputs of the TDNN</a:t>
            </a:r>
          </a:p>
          <a:p>
            <a:pPr lvl="1"/>
            <a:r>
              <a:rPr lang="en-US" dirty="0" err="1" smtClean="0"/>
              <a:t>i</a:t>
            </a:r>
            <a:r>
              <a:rPr lang="en-US" dirty="0" smtClean="0"/>
              <a:t>-vectors are computed from raw </a:t>
            </a:r>
            <a:r>
              <a:rPr lang="en-US" dirty="0" err="1" smtClean="0"/>
              <a:t>MFCCs</a:t>
            </a:r>
            <a:r>
              <a:rPr lang="en-US" dirty="0" smtClean="0"/>
              <a:t> (i.e. no mean normalization)</a:t>
            </a:r>
          </a:p>
          <a:p>
            <a:pPr lvl="1"/>
            <a:r>
              <a:rPr lang="en-US" dirty="0" smtClean="0"/>
              <a:t>UBM posteriors however use </a:t>
            </a:r>
            <a:r>
              <a:rPr lang="en-US" dirty="0" err="1" smtClean="0"/>
              <a:t>MFCCs</a:t>
            </a:r>
            <a:r>
              <a:rPr lang="en-US" dirty="0" smtClean="0"/>
              <a:t> normalized over a 6 sec window</a:t>
            </a:r>
          </a:p>
          <a:p>
            <a:r>
              <a:rPr lang="en-US" dirty="0" err="1" smtClean="0"/>
              <a:t>i</a:t>
            </a:r>
            <a:r>
              <a:rPr lang="en-US" dirty="0" smtClean="0"/>
              <a:t>-vectors are computed for each training utterance</a:t>
            </a:r>
          </a:p>
          <a:p>
            <a:pPr lvl="1"/>
            <a:r>
              <a:rPr lang="en-US" dirty="0" smtClean="0"/>
              <a:t>Increases speaker- and channel variability seen in training data</a:t>
            </a:r>
          </a:p>
          <a:p>
            <a:pPr lvl="1"/>
            <a:r>
              <a:rPr lang="en-US" dirty="0" smtClean="0"/>
              <a:t>May model transient distortions? e.g. moving speakers, passing cars</a:t>
            </a:r>
          </a:p>
          <a:p>
            <a:r>
              <a:rPr lang="en-US" dirty="0" err="1" smtClean="0"/>
              <a:t>i</a:t>
            </a:r>
            <a:r>
              <a:rPr lang="en-US" dirty="0" smtClean="0"/>
              <a:t>-vectors are calculated for every ca 60 sec of test audio</a:t>
            </a:r>
          </a:p>
          <a:p>
            <a:pPr lvl="1"/>
            <a:r>
              <a:rPr lang="en-US" dirty="0" smtClean="0"/>
              <a:t>UBM prior is weighted 10:1 to prevent overcompensation</a:t>
            </a:r>
          </a:p>
          <a:p>
            <a:pPr lvl="1"/>
            <a:r>
              <a:rPr lang="en-US" dirty="0" smtClean="0"/>
              <a:t>Weight of test statistics is capped at 75:1 relative to UBM statistics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5466048"/>
              </p:ext>
            </p:extLst>
          </p:nvPr>
        </p:nvGraphicFramePr>
        <p:xfrm>
          <a:off x="2141501" y="4834792"/>
          <a:ext cx="4860999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87942"/>
                <a:gridCol w="773057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Speaker</a:t>
                      </a:r>
                      <a:r>
                        <a:rPr lang="en-US" baseline="0" dirty="0" smtClean="0"/>
                        <a:t> Compensation Method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WER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TDNN without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i</a:t>
                      </a:r>
                      <a:r>
                        <a:rPr lang="en-US" baseline="0" dirty="0" smtClean="0"/>
                        <a:t>-vectors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34.8%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+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i</a:t>
                      </a:r>
                      <a:r>
                        <a:rPr lang="en-US" baseline="0" dirty="0" smtClean="0"/>
                        <a:t>-vectors (from all frames)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33.8%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+ </a:t>
                      </a:r>
                      <a:r>
                        <a:rPr lang="en-US" dirty="0" err="1" smtClean="0"/>
                        <a:t>i</a:t>
                      </a:r>
                      <a:r>
                        <a:rPr lang="en-US" dirty="0" smtClean="0"/>
                        <a:t>-vectors</a:t>
                      </a:r>
                      <a:r>
                        <a:rPr lang="en-US" baseline="0" dirty="0" smtClean="0"/>
                        <a:t> (from reliable speech frames)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b="1" dirty="0" smtClean="0"/>
                        <a:t>30.8%</a:t>
                      </a:r>
                      <a:endParaRPr lang="en-US" b="1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520239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Training with Simulated Reverberation</a:t>
            </a:r>
            <a:br>
              <a:rPr lang="en-US" dirty="0" smtClean="0"/>
            </a:br>
            <a:r>
              <a:rPr lang="en-US" sz="2200" dirty="0" smtClean="0"/>
              <a:t>(See INTERSPEECH 2015 paper for details)</a:t>
            </a:r>
            <a:endParaRPr lang="en-US" sz="2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2830" y="1689072"/>
            <a:ext cx="6918341" cy="5029200"/>
          </a:xfrm>
          <a:prstGeom prst="rect">
            <a:avLst/>
          </a:prstGeom>
          <a:ln>
            <a:solidFill>
              <a:srgbClr val="000090"/>
            </a:solidFill>
          </a:ln>
        </p:spPr>
      </p:pic>
    </p:spTree>
    <p:extLst>
      <p:ext uri="{BB962C8B-B14F-4D97-AF65-F5344CB8AC3E}">
        <p14:creationId xmlns:p14="http://schemas.microsoft.com/office/powerpoint/2010/main" val="17595986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 of Data Augmentation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8903300"/>
              </p:ext>
            </p:extLst>
          </p:nvPr>
        </p:nvGraphicFramePr>
        <p:xfrm>
          <a:off x="1524000" y="1532004"/>
          <a:ext cx="60960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6552"/>
                <a:gridCol w="3025282"/>
                <a:gridCol w="1044166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Acoustic Model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Data Augmentation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Dev WER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TDNN A (230 ms)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None (1800h,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clean speech)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47.6%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TDNN A (230 ms)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+ reverberation + noise + 3x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31.7%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TDNN B (290 ms)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+ reverberation + noise +</a:t>
                      </a:r>
                      <a:r>
                        <a:rPr lang="en-US" baseline="0" dirty="0" smtClean="0"/>
                        <a:t> 3x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30.8%</a:t>
                      </a:r>
                      <a:endParaRPr lang="en-US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TDNN A (230 ms)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+ sampling rate perturbation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31.0%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TDNN B (290 ms)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+ sampling rate</a:t>
                      </a:r>
                      <a:r>
                        <a:rPr lang="en-US" baseline="0" dirty="0" smtClean="0"/>
                        <a:t> perturbation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31.1%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7200" y="3939971"/>
            <a:ext cx="8229600" cy="2391448"/>
          </a:xfrm>
        </p:spPr>
        <p:txBody>
          <a:bodyPr>
            <a:noAutofit/>
          </a:bodyPr>
          <a:lstStyle/>
          <a:p>
            <a:r>
              <a:rPr lang="en-US" sz="2400" dirty="0" smtClean="0"/>
              <a:t>Data augmentation with simulated reverberation is beneficial</a:t>
            </a:r>
          </a:p>
          <a:p>
            <a:pPr lvl="1"/>
            <a:r>
              <a:rPr lang="en-US" sz="2000" dirty="0" smtClean="0"/>
              <a:t>Likely to be a very important reason for relatively good performance</a:t>
            </a:r>
          </a:p>
          <a:p>
            <a:r>
              <a:rPr lang="en-US" sz="2400" dirty="0" smtClean="0"/>
              <a:t>Sampling rate perturbation helps very little on </a:t>
            </a:r>
            <a:r>
              <a:rPr lang="en-US" sz="2400" dirty="0" err="1" smtClean="0"/>
              <a:t>ASpIRE</a:t>
            </a:r>
            <a:endParaRPr lang="en-US" sz="2400" dirty="0" smtClean="0"/>
          </a:p>
          <a:p>
            <a:r>
              <a:rPr lang="en-US" sz="2400" dirty="0" smtClean="0"/>
              <a:t>Sequence training helped reduce WER on the </a:t>
            </a:r>
            <a:r>
              <a:rPr lang="en-US" sz="2400" dirty="0" smtClean="0">
                <a:solidFill>
                  <a:srgbClr val="008000"/>
                </a:solidFill>
              </a:rPr>
              <a:t>dev </a:t>
            </a:r>
            <a:r>
              <a:rPr lang="en-US" sz="2400" dirty="0" smtClean="0"/>
              <a:t>set but the gains did not carry over to </a:t>
            </a:r>
            <a:r>
              <a:rPr lang="en-US" sz="2400" dirty="0" smtClean="0">
                <a:solidFill>
                  <a:srgbClr val="FF6600"/>
                </a:solidFill>
              </a:rPr>
              <a:t>dev-test</a:t>
            </a:r>
          </a:p>
          <a:p>
            <a:pPr lvl="1"/>
            <a:r>
              <a:rPr lang="en-US" sz="2000" dirty="0" smtClean="0">
                <a:solidFill>
                  <a:prstClr val="black"/>
                </a:solidFill>
              </a:rPr>
              <a:t>Required modifying the </a:t>
            </a:r>
            <a:r>
              <a:rPr lang="en-US" sz="2000" dirty="0" err="1" smtClean="0">
                <a:solidFill>
                  <a:prstClr val="black"/>
                </a:solidFill>
              </a:rPr>
              <a:t>sMBR</a:t>
            </a:r>
            <a:r>
              <a:rPr lang="en-US" sz="2000" dirty="0" smtClean="0">
                <a:solidFill>
                  <a:prstClr val="black"/>
                </a:solidFill>
              </a:rPr>
              <a:t> training criterion to realize gains</a:t>
            </a:r>
          </a:p>
          <a:p>
            <a:endParaRPr lang="en-US" sz="2400" dirty="0" smtClean="0">
              <a:solidFill>
                <a:srgbClr val="FF6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13410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IARPA </a:t>
            </a:r>
            <a:r>
              <a:rPr lang="en-US" dirty="0" err="1" smtClean="0"/>
              <a:t>ASpIRE</a:t>
            </a:r>
            <a:r>
              <a:rPr lang="en-US" dirty="0" smtClean="0"/>
              <a:t> Challenge </a:t>
            </a:r>
            <a:r>
              <a:rPr lang="en-US" b="1" dirty="0" smtClean="0">
                <a:solidFill>
                  <a:srgbClr val="0000FF"/>
                </a:solidFill>
              </a:rPr>
              <a:t>Winners</a:t>
            </a:r>
            <a:endParaRPr lang="en-US" b="1" dirty="0">
              <a:solidFill>
                <a:srgbClr val="0000FF"/>
              </a:solidFill>
            </a:endParaRPr>
          </a:p>
        </p:txBody>
      </p:sp>
      <p:pic>
        <p:nvPicPr>
          <p:cNvPr id="4" name="Picture 3" descr="2015-02-16-1900h-LeaderBoad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688" y="1320408"/>
            <a:ext cx="6378954" cy="5486400"/>
          </a:xfrm>
          <a:prstGeom prst="rect">
            <a:avLst/>
          </a:prstGeom>
        </p:spPr>
      </p:pic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4795107"/>
              </p:ext>
            </p:extLst>
          </p:nvPr>
        </p:nvGraphicFramePr>
        <p:xfrm>
          <a:off x="4410539" y="4210430"/>
          <a:ext cx="4542765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4926"/>
                <a:gridCol w="1522727"/>
                <a:gridCol w="1625112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Participant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Test WER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System Type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BBN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44.3%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Combination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Kaldi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44.3%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Single System</a:t>
                      </a:r>
                      <a:endParaRPr lang="en-US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Singapore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44.8%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Combination</a:t>
                      </a: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639763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2700" b="1" dirty="0" smtClean="0"/>
              <a:t>Talk Outline: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Staying Ahead in the STT Game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38260"/>
            <a:ext cx="8229600" cy="4525963"/>
          </a:xfrm>
        </p:spPr>
        <p:txBody>
          <a:bodyPr>
            <a:normAutofit fontScale="92500"/>
          </a:bodyPr>
          <a:lstStyle/>
          <a:p>
            <a:r>
              <a:rPr lang="en-US" dirty="0" smtClean="0">
                <a:solidFill>
                  <a:srgbClr val="BFBFBF"/>
                </a:solidFill>
              </a:rPr>
              <a:t>STT technology is advancing very rapidly</a:t>
            </a:r>
          </a:p>
          <a:p>
            <a:pPr lvl="1"/>
            <a:r>
              <a:rPr lang="en-US" dirty="0">
                <a:solidFill>
                  <a:srgbClr val="BFBFBF"/>
                </a:solidFill>
              </a:rPr>
              <a:t>Amazon</a:t>
            </a:r>
            <a:r>
              <a:rPr lang="en-US" dirty="0" smtClean="0">
                <a:solidFill>
                  <a:srgbClr val="BFBFBF"/>
                </a:solidFill>
              </a:rPr>
              <a:t>, Apple</a:t>
            </a:r>
            <a:r>
              <a:rPr lang="en-US" dirty="0">
                <a:solidFill>
                  <a:srgbClr val="BFBFBF"/>
                </a:solidFill>
              </a:rPr>
              <a:t>, </a:t>
            </a:r>
            <a:r>
              <a:rPr lang="en-US" dirty="0" err="1" smtClean="0">
                <a:solidFill>
                  <a:srgbClr val="BFBFBF"/>
                </a:solidFill>
              </a:rPr>
              <a:t>Baidu</a:t>
            </a:r>
            <a:r>
              <a:rPr lang="en-US" dirty="0" smtClean="0">
                <a:solidFill>
                  <a:srgbClr val="BFBFBF"/>
                </a:solidFill>
              </a:rPr>
              <a:t>, Facebook</a:t>
            </a:r>
            <a:r>
              <a:rPr lang="en-US" dirty="0">
                <a:solidFill>
                  <a:srgbClr val="BFBFBF"/>
                </a:solidFill>
              </a:rPr>
              <a:t>, Google</a:t>
            </a:r>
            <a:r>
              <a:rPr lang="en-US" dirty="0" smtClean="0">
                <a:solidFill>
                  <a:srgbClr val="BFBFBF"/>
                </a:solidFill>
              </a:rPr>
              <a:t>, Microsoft</a:t>
            </a:r>
          </a:p>
          <a:p>
            <a:r>
              <a:rPr lang="en-US" dirty="0" err="1" smtClean="0">
                <a:solidFill>
                  <a:srgbClr val="BFBFBF"/>
                </a:solidFill>
              </a:rPr>
              <a:t>Kaldi</a:t>
            </a:r>
            <a:r>
              <a:rPr lang="en-US" dirty="0" smtClean="0">
                <a:solidFill>
                  <a:srgbClr val="BFBFBF"/>
                </a:solidFill>
              </a:rPr>
              <a:t> leads and keeps up with major innovations</a:t>
            </a:r>
          </a:p>
          <a:p>
            <a:pPr lvl="1"/>
            <a:r>
              <a:rPr lang="en-US" dirty="0" smtClean="0">
                <a:solidFill>
                  <a:srgbClr val="BFBFBF"/>
                </a:solidFill>
              </a:rPr>
              <a:t>From SGMMs to DNN (2012)</a:t>
            </a:r>
          </a:p>
          <a:p>
            <a:pPr lvl="1"/>
            <a:r>
              <a:rPr lang="en-US" dirty="0" smtClean="0">
                <a:solidFill>
                  <a:srgbClr val="BFBFBF"/>
                </a:solidFill>
              </a:rPr>
              <a:t>From “English” to low-resource languages (2013)</a:t>
            </a:r>
          </a:p>
          <a:p>
            <a:pPr lvl="1"/>
            <a:r>
              <a:rPr lang="en-US" dirty="0" smtClean="0">
                <a:solidFill>
                  <a:srgbClr val="BFBFBF"/>
                </a:solidFill>
              </a:rPr>
              <a:t>From CPUs to GPUs (2014)</a:t>
            </a:r>
          </a:p>
          <a:p>
            <a:pPr lvl="1"/>
            <a:r>
              <a:rPr lang="en-US" dirty="0" smtClean="0">
                <a:solidFill>
                  <a:srgbClr val="BFBFBF"/>
                </a:solidFill>
              </a:rPr>
              <a:t>From close-talking to far-field microphones (2015)</a:t>
            </a:r>
          </a:p>
          <a:p>
            <a:pPr lvl="1"/>
            <a:r>
              <a:rPr lang="en-US" b="1" dirty="0">
                <a:solidFill>
                  <a:srgbClr val="FF0000"/>
                </a:solidFill>
              </a:rPr>
              <a:t>From well-curated to “wild type” </a:t>
            </a:r>
            <a:r>
              <a:rPr lang="en-US" b="1" dirty="0" smtClean="0">
                <a:solidFill>
                  <a:srgbClr val="FF0000"/>
                </a:solidFill>
              </a:rPr>
              <a:t>corpora (2016)</a:t>
            </a:r>
          </a:p>
          <a:p>
            <a:r>
              <a:rPr lang="en-US" dirty="0" smtClean="0">
                <a:solidFill>
                  <a:srgbClr val="BFBFBF"/>
                </a:solidFill>
              </a:rPr>
              <a:t>A preview of some upcoming developments</a:t>
            </a:r>
          </a:p>
        </p:txBody>
      </p:sp>
      <p:pic>
        <p:nvPicPr>
          <p:cNvPr id="4" name="Picture 3" descr="kaldi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5008" y="5427"/>
            <a:ext cx="1074420" cy="122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8206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Study in Pashto</a:t>
            </a:r>
            <a:br>
              <a:rPr lang="en-US" dirty="0" smtClean="0"/>
            </a:br>
            <a:r>
              <a:rPr lang="en-US" sz="2200" dirty="0" smtClean="0"/>
              <a:t>(See our </a:t>
            </a:r>
            <a:r>
              <a:rPr lang="en-US" sz="2200" dirty="0" smtClean="0"/>
              <a:t>manuscript </a:t>
            </a:r>
            <a:r>
              <a:rPr lang="en-US" sz="2200" i="1" dirty="0" smtClean="0"/>
              <a:t>declined</a:t>
            </a:r>
            <a:r>
              <a:rPr lang="en-US" sz="2200" dirty="0" smtClean="0"/>
              <a:t> by INTERSPEECH </a:t>
            </a:r>
            <a:r>
              <a:rPr lang="en-US" sz="2200" dirty="0" smtClean="0"/>
              <a:t>2016)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297" y="1439346"/>
            <a:ext cx="8289407" cy="5332198"/>
          </a:xfrm>
          <a:prstGeom prst="rect">
            <a:avLst/>
          </a:prstGeom>
          <a:ln w="12700">
            <a:solidFill>
              <a:srgbClr val="000090"/>
            </a:solidFill>
          </a:ln>
        </p:spPr>
      </p:pic>
    </p:spTree>
    <p:extLst>
      <p:ext uri="{BB962C8B-B14F-4D97-AF65-F5344CB8AC3E}">
        <p14:creationId xmlns:p14="http://schemas.microsoft.com/office/powerpoint/2010/main" val="12044779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kaldi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5008" y="5427"/>
            <a:ext cx="1074420" cy="12287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b="1" dirty="0" err="1" smtClean="0"/>
              <a:t>Kaldi</a:t>
            </a:r>
            <a:r>
              <a:rPr lang="en-US" dirty="0" smtClean="0"/>
              <a:t>: </a:t>
            </a:r>
            <a:r>
              <a:rPr lang="en-US" sz="2200" dirty="0" smtClean="0"/>
              <a:t>Legendary </a:t>
            </a:r>
            <a:r>
              <a:rPr lang="en-US" sz="2200" dirty="0"/>
              <a:t>E</a:t>
            </a:r>
            <a:r>
              <a:rPr lang="en-US" sz="2200" dirty="0" smtClean="0"/>
              <a:t>thiopian goat herder who discovered coffee</a:t>
            </a:r>
            <a:endParaRPr lang="en-US" dirty="0"/>
          </a:p>
        </p:txBody>
      </p:sp>
      <p:pic>
        <p:nvPicPr>
          <p:cNvPr id="4" name="Picture 3" descr="Kaldi Sourceforge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07" y="1417638"/>
            <a:ext cx="7315200" cy="5196409"/>
          </a:xfrm>
          <a:prstGeom prst="rect">
            <a:avLst/>
          </a:prstGeom>
          <a:ln w="25400">
            <a:solidFill>
              <a:srgbClr val="000090"/>
            </a:solidFill>
          </a:ln>
        </p:spPr>
      </p:pic>
      <p:graphicFrame>
        <p:nvGraphicFramePr>
          <p:cNvPr id="5" name="Chart 4"/>
          <p:cNvGraphicFramePr/>
          <p:nvPr>
            <p:extLst>
              <p:ext uri="{D42A27DB-BD31-4B8C-83A1-F6EECF244321}">
                <p14:modId xmlns:p14="http://schemas.microsoft.com/office/powerpoint/2010/main" val="2188507905"/>
              </p:ext>
            </p:extLst>
          </p:nvPr>
        </p:nvGraphicFramePr>
        <p:xfrm>
          <a:off x="4655097" y="3508377"/>
          <a:ext cx="4165452" cy="26906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pSp>
        <p:nvGrpSpPr>
          <p:cNvPr id="11" name="Group 10"/>
          <p:cNvGrpSpPr/>
          <p:nvPr/>
        </p:nvGrpSpPr>
        <p:grpSpPr>
          <a:xfrm>
            <a:off x="6130606" y="1635738"/>
            <a:ext cx="2583309" cy="1755065"/>
            <a:chOff x="6130606" y="1635738"/>
            <a:chExt cx="2583309" cy="1755065"/>
          </a:xfrm>
        </p:grpSpPr>
        <p:pic>
          <p:nvPicPr>
            <p:cNvPr id="3" name="Picture 2" descr="http..thumbs.gograph.com.gg59777177.jp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42760" y="1635738"/>
              <a:ext cx="2159000" cy="1536700"/>
            </a:xfrm>
            <a:prstGeom prst="rect">
              <a:avLst/>
            </a:prstGeom>
            <a:ln w="25400">
              <a:solidFill>
                <a:srgbClr val="000090"/>
              </a:solidFill>
            </a:ln>
          </p:spPr>
        </p:pic>
        <p:sp>
          <p:nvSpPr>
            <p:cNvPr id="6" name="TextBox 5"/>
            <p:cNvSpPr txBox="1"/>
            <p:nvPr/>
          </p:nvSpPr>
          <p:spPr>
            <a:xfrm>
              <a:off x="6432120" y="2759617"/>
              <a:ext cx="1980280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000" b="1" dirty="0" smtClean="0"/>
                <a:t>60+ Contributors</a:t>
              </a:r>
              <a:endParaRPr lang="en-US" sz="2000" b="1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130606" y="3113804"/>
              <a:ext cx="2583309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solidFill>
                    <a:schemeClr val="bg1">
                      <a:lumMod val="50000"/>
                    </a:schemeClr>
                  </a:solidFill>
                </a:rPr>
                <a:t>Icon from http://</a:t>
              </a:r>
              <a:r>
                <a:rPr lang="en-US" sz="1200" dirty="0" err="1" smtClean="0">
                  <a:solidFill>
                    <a:schemeClr val="bg1">
                      <a:lumMod val="50000"/>
                    </a:schemeClr>
                  </a:solidFill>
                </a:rPr>
                <a:t>thumbs.gograph.com</a:t>
              </a:r>
              <a:endParaRPr lang="en-US" sz="12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634860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Study in Pashto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570413" cy="4820229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Transcriptions require extensive cross-corpus normalization</a:t>
            </a:r>
          </a:p>
          <a:p>
            <a:r>
              <a:rPr lang="en-US" dirty="0" smtClean="0"/>
              <a:t>Even after that, language models don’t benefit much from corpus pooling</a:t>
            </a:r>
          </a:p>
          <a:p>
            <a:r>
              <a:rPr lang="en-US" dirty="0"/>
              <a:t>Simple corpus pooling doesn’t improve acoustic modeling either</a:t>
            </a:r>
          </a:p>
          <a:p>
            <a:pPr>
              <a:lnSpc>
                <a:spcPct val="120000"/>
              </a:lnSpc>
            </a:pPr>
            <a:r>
              <a:rPr lang="en-US" dirty="0" smtClean="0"/>
              <a:t>DNNs with shared “inner” layers and corpus-specific input and output layers work best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9305482"/>
              </p:ext>
            </p:extLst>
          </p:nvPr>
        </p:nvGraphicFramePr>
        <p:xfrm>
          <a:off x="5027613" y="1605627"/>
          <a:ext cx="4075836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9267"/>
                <a:gridCol w="700149"/>
                <a:gridCol w="562652"/>
                <a:gridCol w="562652"/>
                <a:gridCol w="562652"/>
                <a:gridCol w="978464"/>
              </a:tblGrid>
              <a:tr h="40928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Training Data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Single </a:t>
                      </a:r>
                      <a:r>
                        <a:rPr lang="en-US" sz="1200" baseline="0" dirty="0" smtClean="0"/>
                        <a:t>Model</a:t>
                      </a:r>
                      <a:endParaRPr lang="en-US" sz="1200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Interpolation Weights</a:t>
                      </a:r>
                    </a:p>
                    <a:p>
                      <a:r>
                        <a:rPr lang="en-US" sz="1200" dirty="0" smtClean="0"/>
                        <a:t>LM A        LM B     </a:t>
                      </a:r>
                      <a:r>
                        <a:rPr lang="en-US" sz="1200" baseline="0" dirty="0" smtClean="0"/>
                        <a:t> </a:t>
                      </a:r>
                      <a:r>
                        <a:rPr lang="en-US" sz="1200" dirty="0" smtClean="0"/>
                        <a:t>LM T</a:t>
                      </a:r>
                      <a:endParaRPr lang="en-US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Interpolated Model</a:t>
                      </a:r>
                      <a:endParaRPr lang="en-US" sz="1200" dirty="0"/>
                    </a:p>
                  </a:txBody>
                  <a:tcPr/>
                </a:tc>
              </a:tr>
              <a:tr h="245568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Text A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tx1"/>
                          </a:solidFill>
                        </a:rPr>
                        <a:t>99.2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0.8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0.2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0.0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0000FF"/>
                          </a:solidFill>
                        </a:rPr>
                        <a:t>92.9</a:t>
                      </a:r>
                      <a:endParaRPr lang="en-US" sz="12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</a:tr>
              <a:tr h="245568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Text B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141.9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0.1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0.8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0.1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0000FF"/>
                          </a:solidFill>
                        </a:rPr>
                        <a:t>140.0</a:t>
                      </a:r>
                      <a:endParaRPr lang="en-US" sz="12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</a:tr>
              <a:tr h="245568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Text T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0000FF"/>
                          </a:solidFill>
                        </a:rPr>
                        <a:t>86.7</a:t>
                      </a:r>
                      <a:endParaRPr lang="en-US" sz="12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0.0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0.0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1.0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86.7</a:t>
                      </a:r>
                      <a:endParaRPr lang="en-US" sz="12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1872229"/>
              </p:ext>
            </p:extLst>
          </p:nvPr>
        </p:nvGraphicFramePr>
        <p:xfrm>
          <a:off x="5027612" y="4659714"/>
          <a:ext cx="4075836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06442"/>
                <a:gridCol w="689798"/>
                <a:gridCol w="689798"/>
                <a:gridCol w="689798"/>
              </a:tblGrid>
              <a:tr h="40928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Multi-corpus (A+B) Training Strategy</a:t>
                      </a:r>
                      <a:endParaRPr lang="en-US" sz="1200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STT Word Error Rates</a:t>
                      </a:r>
                    </a:p>
                    <a:p>
                      <a:pPr algn="ctr"/>
                      <a:r>
                        <a:rPr lang="en-US" sz="1200" dirty="0" smtClean="0"/>
                        <a:t>Test A</a:t>
                      </a:r>
                      <a:r>
                        <a:rPr lang="en-US" sz="1200" baseline="0" dirty="0" smtClean="0"/>
                        <a:t>        </a:t>
                      </a:r>
                      <a:r>
                        <a:rPr lang="en-US" sz="1200" dirty="0" smtClean="0"/>
                        <a:t>Test B        Test T</a:t>
                      </a:r>
                      <a:endParaRPr lang="en-US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245568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Shared</a:t>
                      </a:r>
                      <a:r>
                        <a:rPr lang="en-US" sz="1200" baseline="0" dirty="0" smtClean="0"/>
                        <a:t> DNN layers (except 1)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53.2%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47.4%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27.0%</a:t>
                      </a:r>
                      <a:endParaRPr lang="en-US" sz="1200" dirty="0"/>
                    </a:p>
                  </a:txBody>
                  <a:tcPr/>
                </a:tc>
              </a:tr>
              <a:tr h="245568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Shared</a:t>
                      </a:r>
                      <a:r>
                        <a:rPr lang="en-US" sz="1200" baseline="0" dirty="0" smtClean="0"/>
                        <a:t> DNN layers (except 2)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008000"/>
                          </a:solidFill>
                        </a:rPr>
                        <a:t>51.2%</a:t>
                      </a:r>
                      <a:endParaRPr lang="en-US" sz="1200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008000"/>
                          </a:solidFill>
                        </a:rPr>
                        <a:t>45.0%</a:t>
                      </a:r>
                      <a:endParaRPr lang="en-US" sz="1200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25.4%</a:t>
                      </a:r>
                      <a:endParaRPr lang="en-US" sz="1200" dirty="0"/>
                    </a:p>
                  </a:txBody>
                  <a:tcPr/>
                </a:tc>
              </a:tr>
              <a:tr h="245568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+ Optimized Language Model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008000"/>
                          </a:solidFill>
                        </a:rPr>
                        <a:t>50.8%</a:t>
                      </a:r>
                      <a:endParaRPr lang="en-US" sz="1200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008000"/>
                          </a:solidFill>
                        </a:rPr>
                        <a:t>44.8%</a:t>
                      </a:r>
                      <a:endParaRPr lang="en-US" sz="1200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25.4%</a:t>
                      </a:r>
                      <a:endParaRPr lang="en-US" sz="1200" dirty="0"/>
                    </a:p>
                  </a:txBody>
                  <a:tcPr/>
                </a:tc>
              </a:tr>
              <a:tr h="245568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+ Duration Modeling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rgbClr val="008000"/>
                          </a:solidFill>
                        </a:rPr>
                        <a:t>50.4%</a:t>
                      </a:r>
                      <a:endParaRPr lang="en-US" sz="1200" b="1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rgbClr val="008000"/>
                          </a:solidFill>
                        </a:rPr>
                        <a:t>44.3%</a:t>
                      </a:r>
                      <a:endParaRPr lang="en-US" sz="1200" b="1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rgbClr val="008000"/>
                          </a:solidFill>
                        </a:rPr>
                        <a:t>24.8%</a:t>
                      </a:r>
                      <a:endParaRPr lang="en-US" sz="1200" b="1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1893465"/>
              </p:ext>
            </p:extLst>
          </p:nvPr>
        </p:nvGraphicFramePr>
        <p:xfrm>
          <a:off x="5027613" y="3269831"/>
          <a:ext cx="4075835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01014"/>
                <a:gridCol w="691607"/>
                <a:gridCol w="691607"/>
                <a:gridCol w="691607"/>
              </a:tblGrid>
              <a:tr h="40928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DNN</a:t>
                      </a:r>
                      <a:r>
                        <a:rPr lang="en-US" sz="1200" baseline="0" dirty="0" smtClean="0"/>
                        <a:t> </a:t>
                      </a:r>
                      <a:r>
                        <a:rPr lang="en-US" sz="1200" dirty="0" smtClean="0"/>
                        <a:t>Training Data</a:t>
                      </a:r>
                      <a:endParaRPr lang="en-US" sz="1200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STT Word Error Rates</a:t>
                      </a:r>
                    </a:p>
                    <a:p>
                      <a:pPr algn="ctr"/>
                      <a:r>
                        <a:rPr lang="en-US" sz="1200" dirty="0" smtClean="0"/>
                        <a:t>Test A         Test B     </a:t>
                      </a:r>
                      <a:r>
                        <a:rPr lang="en-US" sz="1200" baseline="0" dirty="0" smtClean="0"/>
                        <a:t>    </a:t>
                      </a:r>
                      <a:r>
                        <a:rPr lang="en-US" sz="1200" dirty="0" smtClean="0"/>
                        <a:t>Test T</a:t>
                      </a:r>
                      <a:endParaRPr lang="en-US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245568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Single</a:t>
                      </a:r>
                      <a:r>
                        <a:rPr lang="en-US" sz="1200" baseline="0" dirty="0" smtClean="0"/>
                        <a:t> corpus (m</a:t>
                      </a:r>
                      <a:r>
                        <a:rPr lang="en-US" sz="1200" dirty="0" smtClean="0"/>
                        <a:t>atched)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55.4%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rgbClr val="0000FF"/>
                          </a:solidFill>
                        </a:rPr>
                        <a:t>46.8%</a:t>
                      </a:r>
                      <a:endParaRPr lang="en-US" sz="1200" b="1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rgbClr val="0000FF"/>
                          </a:solidFill>
                        </a:rPr>
                        <a:t>24.8%</a:t>
                      </a:r>
                      <a:endParaRPr lang="en-US" sz="1200" b="1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</a:tr>
              <a:tr h="245568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Two corpora (Pashto A +</a:t>
                      </a:r>
                      <a:r>
                        <a:rPr lang="en-US" sz="1200" baseline="0" dirty="0" smtClean="0"/>
                        <a:t> B)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rgbClr val="0000FF"/>
                          </a:solidFill>
                        </a:rPr>
                        <a:t>51.9%</a:t>
                      </a:r>
                      <a:endParaRPr lang="en-US" sz="1200" b="1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48.2%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52.6%</a:t>
                      </a:r>
                      <a:endParaRPr lang="en-US" sz="12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258442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2700" b="1" dirty="0" smtClean="0"/>
              <a:t>Talk Outline: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Staying Ahead in the STT Game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38260"/>
            <a:ext cx="8229600" cy="4525963"/>
          </a:xfrm>
        </p:spPr>
        <p:txBody>
          <a:bodyPr>
            <a:normAutofit fontScale="92500"/>
          </a:bodyPr>
          <a:lstStyle/>
          <a:p>
            <a:r>
              <a:rPr lang="en-US" dirty="0" smtClean="0">
                <a:solidFill>
                  <a:srgbClr val="BFBFBF"/>
                </a:solidFill>
              </a:rPr>
              <a:t>STT technology is advancing very rapidly</a:t>
            </a:r>
          </a:p>
          <a:p>
            <a:pPr lvl="1"/>
            <a:r>
              <a:rPr lang="en-US" dirty="0">
                <a:solidFill>
                  <a:srgbClr val="BFBFBF"/>
                </a:solidFill>
              </a:rPr>
              <a:t>Amazon</a:t>
            </a:r>
            <a:r>
              <a:rPr lang="en-US" dirty="0" smtClean="0">
                <a:solidFill>
                  <a:srgbClr val="BFBFBF"/>
                </a:solidFill>
              </a:rPr>
              <a:t>, Apple</a:t>
            </a:r>
            <a:r>
              <a:rPr lang="en-US" dirty="0">
                <a:solidFill>
                  <a:srgbClr val="BFBFBF"/>
                </a:solidFill>
              </a:rPr>
              <a:t>, </a:t>
            </a:r>
            <a:r>
              <a:rPr lang="en-US" dirty="0" err="1" smtClean="0">
                <a:solidFill>
                  <a:srgbClr val="BFBFBF"/>
                </a:solidFill>
              </a:rPr>
              <a:t>Baidu</a:t>
            </a:r>
            <a:r>
              <a:rPr lang="en-US" dirty="0" smtClean="0">
                <a:solidFill>
                  <a:srgbClr val="BFBFBF"/>
                </a:solidFill>
              </a:rPr>
              <a:t>, Facebook</a:t>
            </a:r>
            <a:r>
              <a:rPr lang="en-US" dirty="0">
                <a:solidFill>
                  <a:srgbClr val="BFBFBF"/>
                </a:solidFill>
              </a:rPr>
              <a:t>, Google</a:t>
            </a:r>
            <a:r>
              <a:rPr lang="en-US" dirty="0" smtClean="0">
                <a:solidFill>
                  <a:srgbClr val="BFBFBF"/>
                </a:solidFill>
              </a:rPr>
              <a:t>, Microsoft</a:t>
            </a:r>
          </a:p>
          <a:p>
            <a:r>
              <a:rPr lang="en-US" dirty="0" err="1" smtClean="0">
                <a:solidFill>
                  <a:srgbClr val="BFBFBF"/>
                </a:solidFill>
              </a:rPr>
              <a:t>Kaldi</a:t>
            </a:r>
            <a:r>
              <a:rPr lang="en-US" dirty="0" smtClean="0">
                <a:solidFill>
                  <a:srgbClr val="BFBFBF"/>
                </a:solidFill>
              </a:rPr>
              <a:t> leads and keeps up with major innovations</a:t>
            </a:r>
          </a:p>
          <a:p>
            <a:pPr lvl="1"/>
            <a:r>
              <a:rPr lang="en-US" dirty="0" smtClean="0">
                <a:solidFill>
                  <a:srgbClr val="BFBFBF"/>
                </a:solidFill>
              </a:rPr>
              <a:t>From SGMMs to DNN (2012)</a:t>
            </a:r>
          </a:p>
          <a:p>
            <a:pPr lvl="1"/>
            <a:r>
              <a:rPr lang="en-US" dirty="0" smtClean="0">
                <a:solidFill>
                  <a:srgbClr val="BFBFBF"/>
                </a:solidFill>
              </a:rPr>
              <a:t>From “English” to low-resource languages (2013)</a:t>
            </a:r>
          </a:p>
          <a:p>
            <a:pPr lvl="1"/>
            <a:r>
              <a:rPr lang="en-US" dirty="0" smtClean="0">
                <a:solidFill>
                  <a:srgbClr val="BFBFBF"/>
                </a:solidFill>
              </a:rPr>
              <a:t>From CPUs to GPUs (2014)</a:t>
            </a:r>
          </a:p>
          <a:p>
            <a:pPr lvl="1"/>
            <a:r>
              <a:rPr lang="en-US" dirty="0" smtClean="0">
                <a:solidFill>
                  <a:srgbClr val="BFBFBF"/>
                </a:solidFill>
              </a:rPr>
              <a:t>From close-talking to far-field microphones (2015)</a:t>
            </a:r>
          </a:p>
          <a:p>
            <a:pPr lvl="1"/>
            <a:r>
              <a:rPr lang="en-US" dirty="0">
                <a:solidFill>
                  <a:srgbClr val="BFBFBF"/>
                </a:solidFill>
              </a:rPr>
              <a:t>From well-curated to “wild type” </a:t>
            </a:r>
            <a:r>
              <a:rPr lang="en-US" dirty="0" smtClean="0">
                <a:solidFill>
                  <a:srgbClr val="BFBFBF"/>
                </a:solidFill>
              </a:rPr>
              <a:t>corpora (2016)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A preview of some upcoming developments</a:t>
            </a:r>
          </a:p>
        </p:txBody>
      </p:sp>
      <p:pic>
        <p:nvPicPr>
          <p:cNvPr id="4" name="Picture 3" descr="kaldi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5008" y="5427"/>
            <a:ext cx="1074420" cy="122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8206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Other Additions and Innovations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>
                <a:solidFill>
                  <a:srgbClr val="0000FF"/>
                </a:solidFill>
              </a:rPr>
              <a:t>Multilingual</a:t>
            </a:r>
            <a:r>
              <a:rPr lang="en-US" dirty="0"/>
              <a:t> acoustic model training</a:t>
            </a:r>
          </a:p>
          <a:p>
            <a:pPr lvl="1"/>
            <a:r>
              <a:rPr lang="en-US" dirty="0"/>
              <a:t>Using other-language speech to augment a limited transcribed speech corpus</a:t>
            </a:r>
          </a:p>
          <a:p>
            <a:r>
              <a:rPr lang="en-US" dirty="0"/>
              <a:t>Removing reliance on </a:t>
            </a:r>
            <a:r>
              <a:rPr lang="en-US" dirty="0">
                <a:solidFill>
                  <a:srgbClr val="0000FF"/>
                </a:solidFill>
              </a:rPr>
              <a:t>pronunciation lexicons</a:t>
            </a:r>
          </a:p>
          <a:p>
            <a:pPr lvl="1"/>
            <a:r>
              <a:rPr lang="en-US" dirty="0"/>
              <a:t>Grapheme based models and acoustically aided G2P</a:t>
            </a:r>
          </a:p>
          <a:p>
            <a:r>
              <a:rPr lang="en-US" dirty="0" err="1" smtClean="0">
                <a:solidFill>
                  <a:srgbClr val="0000FF"/>
                </a:solidFill>
              </a:rPr>
              <a:t>Diarization</a:t>
            </a:r>
            <a:r>
              <a:rPr lang="en-US" dirty="0" smtClean="0"/>
              <a:t> (including speech activity detection)</a:t>
            </a:r>
            <a:endParaRPr lang="en-US" dirty="0" smtClean="0"/>
          </a:p>
          <a:p>
            <a:pPr lvl="1"/>
            <a:r>
              <a:rPr lang="en-US" dirty="0" smtClean="0"/>
              <a:t>Segmenting long speech recording to determine “who spoken when, and in which language”</a:t>
            </a:r>
            <a:endParaRPr lang="en-US" dirty="0" smtClean="0"/>
          </a:p>
          <a:p>
            <a:r>
              <a:rPr lang="en-US" b="1" dirty="0" smtClean="0">
                <a:solidFill>
                  <a:srgbClr val="0000FF"/>
                </a:solidFill>
              </a:rPr>
              <a:t>Chain </a:t>
            </a:r>
            <a:r>
              <a:rPr lang="en-US" b="1" dirty="0" smtClean="0">
                <a:solidFill>
                  <a:srgbClr val="0000FF"/>
                </a:solidFill>
              </a:rPr>
              <a:t>models</a:t>
            </a:r>
          </a:p>
          <a:p>
            <a:pPr lvl="1"/>
            <a:r>
              <a:rPr lang="en-US" dirty="0" smtClean="0"/>
              <a:t>10% more accurate STT, plus</a:t>
            </a:r>
          </a:p>
          <a:p>
            <a:pPr lvl="1"/>
            <a:r>
              <a:rPr lang="en-US" dirty="0" smtClean="0"/>
              <a:t>3x faster decoding, and 5x-10x faster training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8838648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2006: A New Kid on the </a:t>
            </a: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NNet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dirty="0" smtClean="0"/>
              <a:t>Block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2474" y="1368322"/>
            <a:ext cx="7199052" cy="5468434"/>
          </a:xfrm>
          <a:prstGeom prst="rect">
            <a:avLst/>
          </a:prstGeom>
          <a:ln w="19050"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34162508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2015: The New Kid Comes of Age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523513"/>
            <a:ext cx="8686800" cy="5112802"/>
          </a:xfrm>
          <a:prstGeom prst="rect">
            <a:avLst/>
          </a:prstGeom>
          <a:ln w="25400"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20187485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2015: The New Kid Comes of Age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645" y="1486094"/>
            <a:ext cx="8852711" cy="5133683"/>
          </a:xfrm>
          <a:prstGeom prst="rect">
            <a:avLst/>
          </a:prstGeom>
          <a:ln w="25400"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7813615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First, the Bad News </a:t>
            </a:r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199"/>
            <a:ext cx="8229600" cy="4819073"/>
          </a:xfrm>
        </p:spPr>
        <p:txBody>
          <a:bodyPr>
            <a:normAutofit/>
          </a:bodyPr>
          <a:lstStyle/>
          <a:p>
            <a:r>
              <a:rPr lang="en-US" dirty="0" smtClean="0"/>
              <a:t>We haven’t been able to get CTC models to give us any noticeable improvement over our best (TDNN or LSTM-RNN) models on our data</a:t>
            </a:r>
          </a:p>
          <a:p>
            <a:pPr lvl="1"/>
            <a:r>
              <a:rPr lang="en-US" dirty="0" smtClean="0"/>
              <a:t>It appears to be easier to get them to work when one has several 1000 hours of labeled speech</a:t>
            </a:r>
          </a:p>
          <a:p>
            <a:pPr lvl="1"/>
            <a:r>
              <a:rPr lang="en-US" dirty="0" smtClean="0"/>
              <a:t>But we care about lower-resource scenarios</a:t>
            </a:r>
          </a:p>
        </p:txBody>
      </p:sp>
    </p:spTree>
    <p:extLst>
      <p:ext uri="{BB962C8B-B14F-4D97-AF65-F5344CB8AC3E}">
        <p14:creationId xmlns:p14="http://schemas.microsoft.com/office/powerpoint/2010/main" val="29427277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s-IS" dirty="0" smtClean="0"/>
              <a:t>… and then the Good News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26709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We are able to get similar improvements using a different model, which is inspired by ideas from the CTC papers</a:t>
            </a:r>
          </a:p>
          <a:p>
            <a:pPr lvl="1"/>
            <a:r>
              <a:rPr lang="en-US" dirty="0"/>
              <a:t>Use simple “1-state” HMMs for each CD phone</a:t>
            </a:r>
          </a:p>
          <a:p>
            <a:pPr lvl="1"/>
            <a:r>
              <a:rPr lang="en-US" dirty="0"/>
              <a:t>Reduce frame rate from 100 Hz to 33 Hz</a:t>
            </a:r>
          </a:p>
          <a:p>
            <a:pPr lvl="1"/>
            <a:r>
              <a:rPr lang="en-US" dirty="0" smtClean="0"/>
              <a:t>Permit slack in the frame-to-state </a:t>
            </a:r>
            <a:r>
              <a:rPr lang="en-US" dirty="0" smtClean="0"/>
              <a:t>alignment</a:t>
            </a:r>
          </a:p>
          <a:p>
            <a:r>
              <a:rPr lang="en-US" dirty="0">
                <a:solidFill>
                  <a:srgbClr val="0000FF"/>
                </a:solidFill>
              </a:rPr>
              <a:t>A new lattice-free MMI training method</a:t>
            </a:r>
          </a:p>
          <a:p>
            <a:pPr lvl="1"/>
            <a:r>
              <a:rPr lang="en-US" dirty="0"/>
              <a:t>Improved parallelization, sequence training on GPUs</a:t>
            </a:r>
          </a:p>
          <a:p>
            <a:pPr lvl="2"/>
            <a:r>
              <a:rPr lang="en-US" dirty="0"/>
              <a:t>Larger mini-batches, smaller I/O bandwidth</a:t>
            </a:r>
          </a:p>
          <a:p>
            <a:pPr lvl="1"/>
            <a:r>
              <a:rPr lang="en-US" dirty="0"/>
              <a:t>Does not require CE training before MMI training</a:t>
            </a:r>
          </a:p>
          <a:p>
            <a:pPr lvl="1"/>
            <a:r>
              <a:rPr lang="en-US" dirty="0"/>
              <a:t>Uses “flexible label alignment” inspired by </a:t>
            </a:r>
            <a:r>
              <a:rPr lang="en-US" dirty="0" smtClean="0"/>
              <a:t>CTC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92241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Chain Models and LF-MMI Training</a:t>
            </a:r>
            <a:br>
              <a:rPr lang="en-US" dirty="0" smtClean="0"/>
            </a:br>
            <a:r>
              <a:rPr lang="en-US" sz="2700" dirty="0" smtClean="0"/>
              <a:t>STT Performance on a Variety of Corpora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31275984"/>
              </p:ext>
            </p:extLst>
          </p:nvPr>
        </p:nvGraphicFramePr>
        <p:xfrm>
          <a:off x="1766454" y="1976399"/>
          <a:ext cx="5611092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1320"/>
                <a:gridCol w="1264226"/>
                <a:gridCol w="1402773"/>
                <a:gridCol w="1402773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Corpus</a:t>
                      </a:r>
                      <a:r>
                        <a:rPr lang="en-US" baseline="0" dirty="0" smtClean="0"/>
                        <a:t> and Audio 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Training Speech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CE</a:t>
                      </a:r>
                      <a:r>
                        <a:rPr lang="en-US" baseline="0" dirty="0" smtClean="0"/>
                        <a:t> + </a:t>
                      </a:r>
                      <a:r>
                        <a:rPr lang="en-US" baseline="0" dirty="0" err="1" smtClean="0"/>
                        <a:t>sMBR</a:t>
                      </a:r>
                      <a:r>
                        <a:rPr lang="en-US" baseline="0" dirty="0" smtClean="0"/>
                        <a:t> Error Rate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LF-MMI Error Rate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AMI IHM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80 hours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23.8%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22.4%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AMI SDM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80 hours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48.9%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46.1%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TED-LIUM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118 hours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11.3%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12.8%</a:t>
                      </a:r>
                      <a:endParaRPr lang="en-US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Switchboard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300 hours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16.9%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15.5%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Fisher + SWBD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2100 hours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15.0%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13.3%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Content Placeholder 2"/>
          <p:cNvSpPr txBox="1">
            <a:spLocks/>
          </p:cNvSpPr>
          <p:nvPr/>
        </p:nvSpPr>
        <p:spPr>
          <a:xfrm>
            <a:off x="822372" y="4971829"/>
            <a:ext cx="7499256" cy="141184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Chain models with LF-MMI reduce WER by 6%-11% (</a:t>
            </a:r>
            <a:r>
              <a:rPr lang="en-US" sz="2400" i="1" dirty="0" smtClean="0"/>
              <a:t>relative</a:t>
            </a:r>
            <a:r>
              <a:rPr lang="en-US" sz="2400" dirty="0"/>
              <a:t>)</a:t>
            </a:r>
            <a:endParaRPr lang="en-US" sz="2400" i="1" dirty="0" smtClean="0"/>
          </a:p>
          <a:p>
            <a:r>
              <a:rPr lang="en-US" sz="2400" dirty="0" smtClean="0"/>
              <a:t>LF-MMI improves a bit further with additional </a:t>
            </a:r>
            <a:r>
              <a:rPr lang="en-US" sz="2400" dirty="0" err="1" smtClean="0"/>
              <a:t>sMBR</a:t>
            </a:r>
            <a:r>
              <a:rPr lang="en-US" sz="2400" dirty="0" smtClean="0"/>
              <a:t> training</a:t>
            </a:r>
          </a:p>
          <a:p>
            <a:r>
              <a:rPr lang="en-US" sz="2400" dirty="0" smtClean="0"/>
              <a:t>FL-MMI is 5x-10x faster to train, 3x faster to decode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5849742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2700" b="1" dirty="0" smtClean="0">
                <a:solidFill>
                  <a:srgbClr val="FF0000"/>
                </a:solidFill>
              </a:rPr>
              <a:t>Talk Summary</a:t>
            </a:r>
            <a:r>
              <a:rPr lang="en-US" sz="2700" b="1" dirty="0" smtClean="0"/>
              <a:t>: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Staying Ahead in the STT Game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38260"/>
            <a:ext cx="8229600" cy="4971328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STT technology is advancing very rapidly</a:t>
            </a:r>
          </a:p>
          <a:p>
            <a:pPr lvl="1"/>
            <a:r>
              <a:rPr lang="en-US" dirty="0"/>
              <a:t>Amazon</a:t>
            </a:r>
            <a:r>
              <a:rPr lang="en-US" dirty="0" smtClean="0"/>
              <a:t>, Apple</a:t>
            </a:r>
            <a:r>
              <a:rPr lang="en-US" dirty="0"/>
              <a:t>, </a:t>
            </a:r>
            <a:r>
              <a:rPr lang="en-US" dirty="0" err="1" smtClean="0"/>
              <a:t>Baidu</a:t>
            </a:r>
            <a:r>
              <a:rPr lang="en-US" dirty="0" smtClean="0"/>
              <a:t>, Facebook</a:t>
            </a:r>
            <a:r>
              <a:rPr lang="en-US" dirty="0"/>
              <a:t>, Google</a:t>
            </a:r>
            <a:r>
              <a:rPr lang="en-US" dirty="0" smtClean="0"/>
              <a:t>, Microsoft</a:t>
            </a:r>
          </a:p>
          <a:p>
            <a:r>
              <a:rPr lang="en-US" dirty="0" err="1" smtClean="0"/>
              <a:t>Kaldi</a:t>
            </a:r>
            <a:r>
              <a:rPr lang="en-US" dirty="0" smtClean="0"/>
              <a:t> leads and keeps up with major innovations</a:t>
            </a:r>
          </a:p>
          <a:p>
            <a:pPr lvl="1"/>
            <a:r>
              <a:rPr lang="en-US" dirty="0" smtClean="0"/>
              <a:t>From SGMMs to DNN (2012)</a:t>
            </a:r>
          </a:p>
          <a:p>
            <a:pPr lvl="1"/>
            <a:r>
              <a:rPr lang="en-US" dirty="0" smtClean="0"/>
              <a:t>From “English” to low-resource languages (2013)</a:t>
            </a:r>
          </a:p>
          <a:p>
            <a:pPr lvl="1"/>
            <a:r>
              <a:rPr lang="en-US" dirty="0" smtClean="0"/>
              <a:t>From CPUs to GPUs (2014)</a:t>
            </a:r>
          </a:p>
          <a:p>
            <a:pPr lvl="1"/>
            <a:r>
              <a:rPr lang="en-US" dirty="0" smtClean="0"/>
              <a:t>From close-talking to far-field microphones (2015)</a:t>
            </a:r>
          </a:p>
          <a:p>
            <a:pPr lvl="1"/>
            <a:r>
              <a:rPr lang="en-US" dirty="0"/>
              <a:t>From well-curated to “wild type” </a:t>
            </a:r>
            <a:r>
              <a:rPr lang="en-US" dirty="0" smtClean="0"/>
              <a:t>corpora (2016)</a:t>
            </a:r>
            <a:endParaRPr lang="en-US" dirty="0"/>
          </a:p>
          <a:p>
            <a:pPr lvl="1"/>
            <a:r>
              <a:rPr lang="en-US" dirty="0" smtClean="0"/>
              <a:t>Chain models for better STT, faster decoding (2017)</a:t>
            </a:r>
          </a:p>
          <a:p>
            <a:r>
              <a:rPr lang="is-IS" b="1" dirty="0" smtClean="0">
                <a:solidFill>
                  <a:srgbClr val="0000FF"/>
                </a:solidFill>
              </a:rPr>
              <a:t>and the list goes on ...</a:t>
            </a:r>
            <a:endParaRPr lang="en-US" b="1" dirty="0" smtClean="0">
              <a:solidFill>
                <a:srgbClr val="0000FF"/>
              </a:solidFill>
            </a:endParaRPr>
          </a:p>
        </p:txBody>
      </p:sp>
      <p:pic>
        <p:nvPicPr>
          <p:cNvPr id="4" name="Picture 3" descr="kaldi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5008" y="5427"/>
            <a:ext cx="1074420" cy="122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7187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err="1" smtClean="0"/>
              <a:t>Kaldi</a:t>
            </a:r>
            <a:r>
              <a:rPr lang="en-US" dirty="0" smtClean="0"/>
              <a:t>: </a:t>
            </a:r>
            <a:r>
              <a:rPr lang="en-US" sz="2000" dirty="0" smtClean="0"/>
              <a:t>Community of Researchers Cooperatively Advancing STT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17111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C++ library, command-line tools, STT “recipes”</a:t>
            </a:r>
          </a:p>
          <a:p>
            <a:pPr lvl="1"/>
            <a:r>
              <a:rPr lang="en-US" dirty="0" smtClean="0"/>
              <a:t>Freely available via </a:t>
            </a:r>
            <a:r>
              <a:rPr lang="en-US" dirty="0" err="1" smtClean="0"/>
              <a:t>GitHub</a:t>
            </a:r>
            <a:r>
              <a:rPr lang="en-US" dirty="0" smtClean="0"/>
              <a:t> (Apache 2.0 license)</a:t>
            </a:r>
          </a:p>
          <a:p>
            <a:r>
              <a:rPr lang="en-US" dirty="0" smtClean="0"/>
              <a:t>Top STT performance in open benchmark tests</a:t>
            </a:r>
          </a:p>
          <a:p>
            <a:pPr lvl="1"/>
            <a:r>
              <a:rPr lang="en-US" dirty="0" smtClean="0"/>
              <a:t>E.g. NIST </a:t>
            </a:r>
            <a:r>
              <a:rPr lang="en-US" dirty="0" err="1" smtClean="0"/>
              <a:t>OpenKWS</a:t>
            </a:r>
            <a:r>
              <a:rPr lang="en-US" dirty="0" smtClean="0"/>
              <a:t> (2014) and IARPA </a:t>
            </a:r>
            <a:r>
              <a:rPr lang="en-US" dirty="0" err="1" smtClean="0"/>
              <a:t>ASpIRE</a:t>
            </a:r>
            <a:r>
              <a:rPr lang="en-US" dirty="0" smtClean="0"/>
              <a:t> (2015)</a:t>
            </a:r>
          </a:p>
          <a:p>
            <a:r>
              <a:rPr lang="en-US" dirty="0" smtClean="0"/>
              <a:t>Widely adopted in academia and </a:t>
            </a:r>
            <a:r>
              <a:rPr lang="en-US" i="1" dirty="0" smtClean="0"/>
              <a:t>industry</a:t>
            </a:r>
          </a:p>
          <a:p>
            <a:pPr lvl="1"/>
            <a:r>
              <a:rPr lang="en-US" dirty="0" smtClean="0"/>
              <a:t>300+ citations in 2014 (based on Google scholar data)</a:t>
            </a:r>
          </a:p>
          <a:p>
            <a:pPr lvl="1"/>
            <a:r>
              <a:rPr lang="en-US" dirty="0" smtClean="0"/>
              <a:t>400+ citations in </a:t>
            </a:r>
            <a:r>
              <a:rPr lang="en-US" dirty="0"/>
              <a:t>2015 (based on Google scholar data)</a:t>
            </a:r>
            <a:endParaRPr lang="en-US" dirty="0" smtClean="0"/>
          </a:p>
          <a:p>
            <a:pPr lvl="1"/>
            <a:r>
              <a:rPr lang="en-US" dirty="0" smtClean="0"/>
              <a:t>Used by several US and non-US companies</a:t>
            </a:r>
          </a:p>
          <a:p>
            <a:r>
              <a:rPr lang="en-US" dirty="0" smtClean="0"/>
              <a:t>Main “trunk” maintained by Johns Hopkins</a:t>
            </a:r>
          </a:p>
          <a:p>
            <a:pPr lvl="1"/>
            <a:r>
              <a:rPr lang="en-US" dirty="0" smtClean="0"/>
              <a:t>Forks contain specializations by JHU and others</a:t>
            </a:r>
          </a:p>
        </p:txBody>
      </p:sp>
    </p:spTree>
    <p:extLst>
      <p:ext uri="{BB962C8B-B14F-4D97-AF65-F5344CB8AC3E}">
        <p14:creationId xmlns:p14="http://schemas.microsoft.com/office/powerpoint/2010/main" val="20078920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Acknowledgements Again!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113751" cy="4995809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Prof. Daniel </a:t>
            </a:r>
            <a:r>
              <a:rPr lang="en-US" dirty="0" err="1" smtClean="0"/>
              <a:t>Povey</a:t>
            </a:r>
            <a:endParaRPr lang="en-US" dirty="0" smtClean="0"/>
          </a:p>
          <a:p>
            <a:r>
              <a:rPr lang="en-US" dirty="0" smtClean="0"/>
              <a:t>Dr. Jan </a:t>
            </a:r>
            <a:r>
              <a:rPr lang="en-US" dirty="0" err="1" smtClean="0"/>
              <a:t>Trmal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err="1" smtClean="0"/>
              <a:t>Pegah</a:t>
            </a:r>
            <a:r>
              <a:rPr lang="en-US" dirty="0" smtClean="0"/>
              <a:t> </a:t>
            </a:r>
            <a:r>
              <a:rPr lang="en-US" dirty="0" err="1" smtClean="0"/>
              <a:t>Ghahremani</a:t>
            </a:r>
            <a:endParaRPr lang="en-US" dirty="0" smtClean="0"/>
          </a:p>
          <a:p>
            <a:r>
              <a:rPr lang="en-US" dirty="0" err="1" smtClean="0"/>
              <a:t>Vimal</a:t>
            </a:r>
            <a:r>
              <a:rPr lang="en-US" dirty="0" smtClean="0"/>
              <a:t> </a:t>
            </a:r>
            <a:r>
              <a:rPr lang="en-US" dirty="0" err="1" smtClean="0"/>
              <a:t>Manohar</a:t>
            </a:r>
            <a:endParaRPr lang="en-US" dirty="0" smtClean="0"/>
          </a:p>
          <a:p>
            <a:r>
              <a:rPr lang="en-US" dirty="0" err="1" smtClean="0"/>
              <a:t>Vijayaditya</a:t>
            </a:r>
            <a:r>
              <a:rPr lang="en-US" dirty="0" smtClean="0"/>
              <a:t> </a:t>
            </a:r>
            <a:r>
              <a:rPr lang="en-US" dirty="0" err="1" smtClean="0"/>
              <a:t>Peddinti</a:t>
            </a:r>
            <a:endParaRPr lang="en-US" dirty="0" smtClean="0"/>
          </a:p>
          <a:p>
            <a:r>
              <a:rPr lang="en-US" dirty="0" smtClean="0"/>
              <a:t>Matthew </a:t>
            </a:r>
            <a:r>
              <a:rPr lang="en-US" dirty="0" err="1" smtClean="0"/>
              <a:t>Wiesner</a:t>
            </a:r>
            <a:endParaRPr lang="en-US" dirty="0" smtClean="0"/>
          </a:p>
          <a:p>
            <a:r>
              <a:rPr lang="en-US" dirty="0" smtClean="0"/>
              <a:t>Hainan </a:t>
            </a:r>
            <a:r>
              <a:rPr lang="en-US" dirty="0" err="1" smtClean="0"/>
              <a:t>Xu</a:t>
            </a:r>
            <a:endParaRPr lang="en-US" dirty="0" smtClean="0"/>
          </a:p>
          <a:p>
            <a:r>
              <a:rPr lang="en-US" dirty="0" err="1" smtClean="0"/>
              <a:t>Xiaohui</a:t>
            </a:r>
            <a:r>
              <a:rPr lang="en-US" dirty="0" smtClean="0"/>
              <a:t> Zhang</a:t>
            </a:r>
          </a:p>
        </p:txBody>
      </p:sp>
      <p:pic>
        <p:nvPicPr>
          <p:cNvPr id="5" name="Picture 4" descr="DARPA_Log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0071" y="2988082"/>
            <a:ext cx="2067458" cy="1059790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4455671" y="4006199"/>
            <a:ext cx="3998099" cy="1590675"/>
            <a:chOff x="4455671" y="4612972"/>
            <a:chExt cx="3998099" cy="1590675"/>
          </a:xfrm>
        </p:grpSpPr>
        <p:pic>
          <p:nvPicPr>
            <p:cNvPr id="7" name="Picture 6" descr="NSF Logo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55671" y="4612972"/>
              <a:ext cx="1581150" cy="1590675"/>
            </a:xfrm>
            <a:prstGeom prst="rect">
              <a:avLst/>
            </a:prstGeom>
          </p:spPr>
        </p:pic>
        <p:pic>
          <p:nvPicPr>
            <p:cNvPr id="8" name="Picture 7" descr="RD Logo.jp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25020" y="4747099"/>
              <a:ext cx="1428750" cy="1428750"/>
            </a:xfrm>
            <a:prstGeom prst="rect">
              <a:avLst/>
            </a:prstGeom>
          </p:spPr>
        </p:pic>
      </p:grpSp>
      <p:pic>
        <p:nvPicPr>
          <p:cNvPr id="12" name="Picture 5" descr="google-logo.jp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00"/>
          <a:stretch/>
        </p:blipFill>
        <p:spPr bwMode="auto">
          <a:xfrm>
            <a:off x="4500061" y="5776093"/>
            <a:ext cx="2267712" cy="8464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2" descr="FacebookLogo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6410" y="5776093"/>
            <a:ext cx="762000" cy="762000"/>
          </a:xfrm>
          <a:prstGeom prst="rect">
            <a:avLst/>
          </a:prstGeom>
        </p:spPr>
      </p:pic>
      <p:pic>
        <p:nvPicPr>
          <p:cNvPr id="11" name="Picture 10" descr="IARPA Logo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0337" y="1755421"/>
            <a:ext cx="4572000" cy="1021875"/>
          </a:xfrm>
          <a:prstGeom prst="rect">
            <a:avLst/>
          </a:prstGeom>
          <a:ln w="25400">
            <a:solidFill>
              <a:srgbClr val="66CCFF"/>
            </a:solidFill>
          </a:ln>
        </p:spPr>
      </p:pic>
    </p:spTree>
    <p:extLst>
      <p:ext uri="{BB962C8B-B14F-4D97-AF65-F5344CB8AC3E}">
        <p14:creationId xmlns:p14="http://schemas.microsoft.com/office/powerpoint/2010/main" val="1428997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Kaldi</a:t>
            </a:r>
            <a:r>
              <a:rPr lang="en-US" dirty="0" smtClean="0"/>
              <a:t> Points-of-Contact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Dr. Sanjeev Khudanpur</a:t>
            </a:r>
          </a:p>
          <a:p>
            <a:pPr lvl="1"/>
            <a:r>
              <a:rPr lang="en-US" dirty="0" smtClean="0">
                <a:hlinkClick r:id="rId2"/>
              </a:rPr>
              <a:t>khudanpur@jhu.edu</a:t>
            </a:r>
            <a:endParaRPr lang="en-US" dirty="0" smtClean="0"/>
          </a:p>
          <a:p>
            <a:pPr lvl="1"/>
            <a:r>
              <a:rPr lang="en-US" dirty="0" smtClean="0"/>
              <a:t>410-516-7024</a:t>
            </a:r>
          </a:p>
          <a:p>
            <a:pPr lvl="1"/>
            <a:r>
              <a:rPr lang="en-US" dirty="0" smtClean="0"/>
              <a:t>SID: </a:t>
            </a:r>
            <a:r>
              <a:rPr lang="en-US" dirty="0" err="1" smtClean="0"/>
              <a:t>spkhuda</a:t>
            </a:r>
            <a:endParaRPr lang="en-US" dirty="0" smtClean="0"/>
          </a:p>
          <a:p>
            <a:r>
              <a:rPr lang="en-US" dirty="0" smtClean="0"/>
              <a:t>Dr. Daniel </a:t>
            </a:r>
            <a:r>
              <a:rPr lang="en-US" dirty="0" err="1" smtClean="0"/>
              <a:t>Povey</a:t>
            </a:r>
            <a:endParaRPr lang="en-US" dirty="0" smtClean="0"/>
          </a:p>
          <a:p>
            <a:pPr lvl="1"/>
            <a:r>
              <a:rPr lang="en-US" dirty="0" smtClean="0">
                <a:hlinkClick r:id="rId3"/>
              </a:rPr>
              <a:t>povey@gmail.com</a:t>
            </a:r>
            <a:endParaRPr lang="en-US" dirty="0" smtClean="0"/>
          </a:p>
          <a:p>
            <a:r>
              <a:rPr lang="en-US" dirty="0" smtClean="0"/>
              <a:t>Dr. Jan “</a:t>
            </a:r>
            <a:r>
              <a:rPr lang="en-US" dirty="0" err="1" smtClean="0"/>
              <a:t>Yenda</a:t>
            </a:r>
            <a:r>
              <a:rPr lang="en-US" dirty="0" smtClean="0"/>
              <a:t>” </a:t>
            </a:r>
            <a:r>
              <a:rPr lang="en-US" dirty="0" err="1" smtClean="0"/>
              <a:t>Trmal</a:t>
            </a:r>
            <a:endParaRPr lang="en-US" dirty="0" smtClean="0"/>
          </a:p>
          <a:p>
            <a:pPr lvl="1"/>
            <a:r>
              <a:rPr lang="en-US" dirty="0" smtClean="0">
                <a:hlinkClick r:id="rId4"/>
              </a:rPr>
              <a:t>trmal@jhu.edu</a:t>
            </a:r>
            <a:endParaRPr lang="en-US" dirty="0" smtClean="0"/>
          </a:p>
        </p:txBody>
      </p:sp>
      <p:pic>
        <p:nvPicPr>
          <p:cNvPr id="4" name="Picture 3" descr="kaldi_logo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7613" y="1381125"/>
            <a:ext cx="3581400" cy="409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3096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2700" b="1" dirty="0" smtClean="0"/>
              <a:t>Talk Outline: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Staying Ahead in the STT Game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38260"/>
            <a:ext cx="8229600" cy="4525963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STT technology is advancing very rapidly</a:t>
            </a:r>
          </a:p>
          <a:p>
            <a:pPr lvl="1"/>
            <a:r>
              <a:rPr lang="en-US" dirty="0"/>
              <a:t>Amazon</a:t>
            </a:r>
            <a:r>
              <a:rPr lang="en-US" dirty="0" smtClean="0"/>
              <a:t>, Apple</a:t>
            </a:r>
            <a:r>
              <a:rPr lang="en-US" dirty="0"/>
              <a:t>, </a:t>
            </a:r>
            <a:r>
              <a:rPr lang="en-US" dirty="0" err="1" smtClean="0"/>
              <a:t>Baidu</a:t>
            </a:r>
            <a:r>
              <a:rPr lang="en-US" dirty="0" smtClean="0"/>
              <a:t>, Facebook</a:t>
            </a:r>
            <a:r>
              <a:rPr lang="en-US" dirty="0"/>
              <a:t>, Google</a:t>
            </a:r>
            <a:r>
              <a:rPr lang="en-US" dirty="0" smtClean="0"/>
              <a:t>, Microsoft</a:t>
            </a:r>
          </a:p>
          <a:p>
            <a:r>
              <a:rPr lang="en-US" dirty="0" err="1" smtClean="0"/>
              <a:t>Kaldi</a:t>
            </a:r>
            <a:r>
              <a:rPr lang="en-US" dirty="0" smtClean="0"/>
              <a:t> leads and keeps up with major innovations</a:t>
            </a:r>
          </a:p>
          <a:p>
            <a:pPr lvl="1"/>
            <a:r>
              <a:rPr lang="en-US" dirty="0" smtClean="0"/>
              <a:t>From SGMMs to DNN (2012)</a:t>
            </a:r>
          </a:p>
          <a:p>
            <a:pPr lvl="1"/>
            <a:r>
              <a:rPr lang="en-US" dirty="0" smtClean="0"/>
              <a:t>From “English” to low-resource languages (2013)</a:t>
            </a:r>
          </a:p>
          <a:p>
            <a:pPr lvl="1"/>
            <a:r>
              <a:rPr lang="en-US" dirty="0" smtClean="0"/>
              <a:t>From CPUs to GPUs (2014)</a:t>
            </a:r>
          </a:p>
          <a:p>
            <a:pPr lvl="1"/>
            <a:r>
              <a:rPr lang="en-US" dirty="0" smtClean="0"/>
              <a:t>From close-talking to far-field microphones (2015)</a:t>
            </a:r>
          </a:p>
          <a:p>
            <a:pPr lvl="1"/>
            <a:r>
              <a:rPr lang="en-US" dirty="0"/>
              <a:t>From well-curated to “wild type” </a:t>
            </a:r>
            <a:r>
              <a:rPr lang="en-US" dirty="0" smtClean="0"/>
              <a:t>corpora (2016)</a:t>
            </a:r>
          </a:p>
          <a:p>
            <a:r>
              <a:rPr lang="en-US" dirty="0" smtClean="0"/>
              <a:t>A preview of some upcoming developments</a:t>
            </a:r>
          </a:p>
        </p:txBody>
      </p:sp>
      <p:pic>
        <p:nvPicPr>
          <p:cNvPr id="5" name="Picture 4" descr="kaldi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5008" y="5427"/>
            <a:ext cx="1074420" cy="122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2174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2700" b="1" dirty="0" smtClean="0"/>
              <a:t>Talk Outline: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Staying Ahead in the STT Game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38260"/>
            <a:ext cx="8229600" cy="4525963"/>
          </a:xfrm>
        </p:spPr>
        <p:txBody>
          <a:bodyPr>
            <a:normAutofit fontScale="92500"/>
          </a:bodyPr>
          <a:lstStyle/>
          <a:p>
            <a:r>
              <a:rPr lang="en-US" dirty="0" smtClean="0">
                <a:solidFill>
                  <a:srgbClr val="BFBFBF"/>
                </a:solidFill>
              </a:rPr>
              <a:t>STT technology is advancing very rapidly</a:t>
            </a:r>
          </a:p>
          <a:p>
            <a:pPr lvl="1"/>
            <a:r>
              <a:rPr lang="en-US" dirty="0">
                <a:solidFill>
                  <a:srgbClr val="BFBFBF"/>
                </a:solidFill>
              </a:rPr>
              <a:t>Amazon</a:t>
            </a:r>
            <a:r>
              <a:rPr lang="en-US" dirty="0" smtClean="0">
                <a:solidFill>
                  <a:srgbClr val="BFBFBF"/>
                </a:solidFill>
              </a:rPr>
              <a:t>, Apple</a:t>
            </a:r>
            <a:r>
              <a:rPr lang="en-US" dirty="0">
                <a:solidFill>
                  <a:srgbClr val="BFBFBF"/>
                </a:solidFill>
              </a:rPr>
              <a:t>, </a:t>
            </a:r>
            <a:r>
              <a:rPr lang="en-US" dirty="0" err="1" smtClean="0">
                <a:solidFill>
                  <a:srgbClr val="BFBFBF"/>
                </a:solidFill>
              </a:rPr>
              <a:t>Baidu</a:t>
            </a:r>
            <a:r>
              <a:rPr lang="en-US" dirty="0" smtClean="0">
                <a:solidFill>
                  <a:srgbClr val="BFBFBF"/>
                </a:solidFill>
              </a:rPr>
              <a:t>, Facebook</a:t>
            </a:r>
            <a:r>
              <a:rPr lang="en-US" dirty="0">
                <a:solidFill>
                  <a:srgbClr val="BFBFBF"/>
                </a:solidFill>
              </a:rPr>
              <a:t>, Google</a:t>
            </a:r>
            <a:r>
              <a:rPr lang="en-US" dirty="0" smtClean="0">
                <a:solidFill>
                  <a:srgbClr val="BFBFBF"/>
                </a:solidFill>
              </a:rPr>
              <a:t>, Microsoft</a:t>
            </a:r>
          </a:p>
          <a:p>
            <a:r>
              <a:rPr lang="en-US" dirty="0" err="1" smtClean="0">
                <a:solidFill>
                  <a:srgbClr val="BFBFBF"/>
                </a:solidFill>
              </a:rPr>
              <a:t>Kaldi</a:t>
            </a:r>
            <a:r>
              <a:rPr lang="en-US" dirty="0" smtClean="0">
                <a:solidFill>
                  <a:srgbClr val="BFBFBF"/>
                </a:solidFill>
              </a:rPr>
              <a:t> leads and keeps up with major innovations</a:t>
            </a:r>
          </a:p>
          <a:p>
            <a:pPr lvl="1"/>
            <a:r>
              <a:rPr lang="en-US" b="1" dirty="0" smtClean="0">
                <a:solidFill>
                  <a:srgbClr val="FF0000"/>
                </a:solidFill>
              </a:rPr>
              <a:t>From SGMMs to DNN (2012)</a:t>
            </a: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From “English” to low-resource languages (2013)</a:t>
            </a: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From CPUs to GPUs (2014)</a:t>
            </a: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From close-talking to far-field microphones (2015)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From well-curated to “wild type” 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corpora (2016)</a:t>
            </a: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A preview of some upcoming developments</a:t>
            </a:r>
          </a:p>
        </p:txBody>
      </p:sp>
      <p:pic>
        <p:nvPicPr>
          <p:cNvPr id="5" name="Picture 4" descr="kaldi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5008" y="5427"/>
            <a:ext cx="1074420" cy="122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8206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191" y="1175494"/>
            <a:ext cx="7693618" cy="5610108"/>
          </a:xfrm>
          <a:prstGeom prst="rect">
            <a:avLst/>
          </a:prstGeom>
          <a:ln>
            <a:solidFill>
              <a:srgbClr val="0000FF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2772"/>
            <a:ext cx="8229600" cy="1143000"/>
          </a:xfrm>
        </p:spPr>
        <p:txBody>
          <a:bodyPr/>
          <a:lstStyle/>
          <a:p>
            <a:r>
              <a:rPr lang="en-US" dirty="0" smtClean="0"/>
              <a:t>Deep Neural Networks for STT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08996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DNN Acoustic Models for the Masses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3179215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Nontrivial to get the DNN models to work well</a:t>
            </a:r>
          </a:p>
          <a:p>
            <a:pPr lvl="1"/>
            <a:r>
              <a:rPr lang="en-US" dirty="0" smtClean="0">
                <a:solidFill>
                  <a:srgbClr val="000090"/>
                </a:solidFill>
              </a:rPr>
              <a:t>Design decisions</a:t>
            </a:r>
            <a:r>
              <a:rPr lang="en-US" dirty="0" smtClean="0"/>
              <a:t>: # layers, # </a:t>
            </a:r>
            <a:r>
              <a:rPr lang="en-US" dirty="0"/>
              <a:t>nodes, # outputs</a:t>
            </a:r>
            <a:r>
              <a:rPr lang="en-US" dirty="0" smtClean="0"/>
              <a:t>, type of nonlinearity, training criterion</a:t>
            </a:r>
            <a:endParaRPr lang="en-US" dirty="0"/>
          </a:p>
          <a:p>
            <a:pPr lvl="1"/>
            <a:r>
              <a:rPr lang="en-US" dirty="0" smtClean="0">
                <a:solidFill>
                  <a:srgbClr val="000090"/>
                </a:solidFill>
              </a:rPr>
              <a:t>Training art</a:t>
            </a:r>
            <a:r>
              <a:rPr lang="en-US" dirty="0" smtClean="0"/>
              <a:t>: learning rates, regularization, update stability (max change), data randomization, # epochs</a:t>
            </a:r>
          </a:p>
          <a:p>
            <a:pPr lvl="1"/>
            <a:r>
              <a:rPr lang="en-US" dirty="0" smtClean="0">
                <a:solidFill>
                  <a:srgbClr val="000090"/>
                </a:solidFill>
              </a:rPr>
              <a:t>Computational art</a:t>
            </a:r>
            <a:r>
              <a:rPr lang="en-US" dirty="0" smtClean="0"/>
              <a:t>: matrix libraries, memory </a:t>
            </a:r>
            <a:r>
              <a:rPr lang="en-US" dirty="0" err="1" smtClean="0"/>
              <a:t>mgmt</a:t>
            </a:r>
            <a:endParaRPr lang="en-US" dirty="0" smtClean="0"/>
          </a:p>
          <a:p>
            <a:r>
              <a:rPr lang="en-US" dirty="0" err="1" smtClean="0"/>
              <a:t>Kaldi</a:t>
            </a:r>
            <a:r>
              <a:rPr lang="en-US" dirty="0" smtClean="0"/>
              <a:t> recipes provide a robust starting point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699382"/>
              </p:ext>
            </p:extLst>
          </p:nvPr>
        </p:nvGraphicFramePr>
        <p:xfrm>
          <a:off x="913710" y="4975950"/>
          <a:ext cx="731658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47605"/>
                <a:gridCol w="1987901"/>
                <a:gridCol w="1540537"/>
                <a:gridCol w="1540537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Corpus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Training Speech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SGMM WER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DNN WER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BABEL Pashto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10 hours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69.2%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67.6%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BABEL Pashto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80 hours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50.2%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42.3%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Fisher English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2000 hours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15.4%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10.3%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779791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2700" b="1" dirty="0" smtClean="0"/>
              <a:t>Talk Outline: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Staying Ahead in the STT Game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38260"/>
            <a:ext cx="8229600" cy="4525963"/>
          </a:xfrm>
        </p:spPr>
        <p:txBody>
          <a:bodyPr>
            <a:normAutofit fontScale="92500"/>
          </a:bodyPr>
          <a:lstStyle/>
          <a:p>
            <a:r>
              <a:rPr lang="en-US" dirty="0" smtClean="0">
                <a:solidFill>
                  <a:srgbClr val="BFBFBF"/>
                </a:solidFill>
              </a:rPr>
              <a:t>STT technology is advancing very rapidly</a:t>
            </a:r>
          </a:p>
          <a:p>
            <a:pPr lvl="1"/>
            <a:r>
              <a:rPr lang="en-US" dirty="0">
                <a:solidFill>
                  <a:srgbClr val="BFBFBF"/>
                </a:solidFill>
              </a:rPr>
              <a:t>Amazon</a:t>
            </a:r>
            <a:r>
              <a:rPr lang="en-US" dirty="0" smtClean="0">
                <a:solidFill>
                  <a:srgbClr val="BFBFBF"/>
                </a:solidFill>
              </a:rPr>
              <a:t>, Apple</a:t>
            </a:r>
            <a:r>
              <a:rPr lang="en-US" dirty="0">
                <a:solidFill>
                  <a:srgbClr val="BFBFBF"/>
                </a:solidFill>
              </a:rPr>
              <a:t>, </a:t>
            </a:r>
            <a:r>
              <a:rPr lang="en-US" dirty="0" err="1" smtClean="0">
                <a:solidFill>
                  <a:srgbClr val="BFBFBF"/>
                </a:solidFill>
              </a:rPr>
              <a:t>Baidu</a:t>
            </a:r>
            <a:r>
              <a:rPr lang="en-US" dirty="0" smtClean="0">
                <a:solidFill>
                  <a:srgbClr val="BFBFBF"/>
                </a:solidFill>
              </a:rPr>
              <a:t>, Facebook</a:t>
            </a:r>
            <a:r>
              <a:rPr lang="en-US" dirty="0">
                <a:solidFill>
                  <a:srgbClr val="BFBFBF"/>
                </a:solidFill>
              </a:rPr>
              <a:t>, Google</a:t>
            </a:r>
            <a:r>
              <a:rPr lang="en-US" dirty="0" smtClean="0">
                <a:solidFill>
                  <a:srgbClr val="BFBFBF"/>
                </a:solidFill>
              </a:rPr>
              <a:t>, Microsoft</a:t>
            </a:r>
          </a:p>
          <a:p>
            <a:r>
              <a:rPr lang="en-US" dirty="0" err="1" smtClean="0">
                <a:solidFill>
                  <a:srgbClr val="BFBFBF"/>
                </a:solidFill>
              </a:rPr>
              <a:t>Kaldi</a:t>
            </a:r>
            <a:r>
              <a:rPr lang="en-US" dirty="0" smtClean="0">
                <a:solidFill>
                  <a:srgbClr val="BFBFBF"/>
                </a:solidFill>
              </a:rPr>
              <a:t> leads and keeps up with major innovations</a:t>
            </a:r>
          </a:p>
          <a:p>
            <a:pPr lvl="1"/>
            <a:r>
              <a:rPr lang="en-US" dirty="0" smtClean="0">
                <a:solidFill>
                  <a:srgbClr val="BFBFBF"/>
                </a:solidFill>
              </a:rPr>
              <a:t>From SGMMs to DNN (2012)</a:t>
            </a:r>
          </a:p>
          <a:p>
            <a:pPr lvl="1"/>
            <a:r>
              <a:rPr lang="en-US" b="1" dirty="0" smtClean="0">
                <a:solidFill>
                  <a:srgbClr val="FF0000"/>
                </a:solidFill>
              </a:rPr>
              <a:t>From “English” to low-resource languages (2013)</a:t>
            </a:r>
          </a:p>
          <a:p>
            <a:pPr lvl="1"/>
            <a:r>
              <a:rPr lang="en-US" dirty="0" smtClean="0">
                <a:solidFill>
                  <a:srgbClr val="BFBFBF"/>
                </a:solidFill>
              </a:rPr>
              <a:t>From CPUs to GPUs (2014)</a:t>
            </a:r>
          </a:p>
          <a:p>
            <a:pPr lvl="1"/>
            <a:r>
              <a:rPr lang="en-US" dirty="0" smtClean="0">
                <a:solidFill>
                  <a:srgbClr val="BFBFBF"/>
                </a:solidFill>
              </a:rPr>
              <a:t>From close-talking to far-field microphones (2015)</a:t>
            </a:r>
          </a:p>
          <a:p>
            <a:pPr lvl="1"/>
            <a:r>
              <a:rPr lang="en-US" dirty="0">
                <a:solidFill>
                  <a:srgbClr val="BFBFBF"/>
                </a:solidFill>
              </a:rPr>
              <a:t>From well-curated to “wild type” </a:t>
            </a:r>
            <a:r>
              <a:rPr lang="en-US" dirty="0" smtClean="0">
                <a:solidFill>
                  <a:srgbClr val="BFBFBF"/>
                </a:solidFill>
              </a:rPr>
              <a:t>corpora (2016)</a:t>
            </a:r>
          </a:p>
          <a:p>
            <a:r>
              <a:rPr lang="en-US" dirty="0" smtClean="0">
                <a:solidFill>
                  <a:srgbClr val="BFBFBF"/>
                </a:solidFill>
              </a:rPr>
              <a:t>A preview of some upcoming developments</a:t>
            </a:r>
          </a:p>
        </p:txBody>
      </p:sp>
      <p:pic>
        <p:nvPicPr>
          <p:cNvPr id="5" name="Picture 4" descr="kaldi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5008" y="5427"/>
            <a:ext cx="1074420" cy="122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8206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2538</TotalTime>
  <Words>2736</Words>
  <Application>Microsoft Macintosh PowerPoint</Application>
  <PresentationFormat>On-screen Show (4:3)</PresentationFormat>
  <Paragraphs>475</Paragraphs>
  <Slides>41</Slides>
  <Notes>0</Notes>
  <HiddenSlides>7</HiddenSlides>
  <MMClips>5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2" baseType="lpstr">
      <vt:lpstr>Office Theme</vt:lpstr>
      <vt:lpstr>State-of-the-Art Open-Source Speech-to-Text Capabilities</vt:lpstr>
      <vt:lpstr>Co-PI’s, PhD Students and Sponsors</vt:lpstr>
      <vt:lpstr>Kaldi: Legendary Ethiopian goat herder who discovered coffee</vt:lpstr>
      <vt:lpstr>Kaldi: Community of Researchers Cooperatively Advancing STT</vt:lpstr>
      <vt:lpstr>Talk Outline: Staying Ahead in the STT Game</vt:lpstr>
      <vt:lpstr>Talk Outline: Staying Ahead in the STT Game</vt:lpstr>
      <vt:lpstr>Deep Neural Networks for STT</vt:lpstr>
      <vt:lpstr>DNN Acoustic Models for the Masses</vt:lpstr>
      <vt:lpstr>Talk Outline: Staying Ahead in the STT Game</vt:lpstr>
      <vt:lpstr>STT in Low-Resource Languages</vt:lpstr>
      <vt:lpstr>Low-Resource STT for the Masses</vt:lpstr>
      <vt:lpstr>Talk Outline: Staying Ahead in the STT Game</vt:lpstr>
      <vt:lpstr>Parallel (GPU-based) Training</vt:lpstr>
      <vt:lpstr>Model Averaging with NG-SGD (Natural Gradient Stochastic Gradient Descent)</vt:lpstr>
      <vt:lpstr>Parallelization Matters!</vt:lpstr>
      <vt:lpstr>Talk Outline: Staying Ahead in the STT Game</vt:lpstr>
      <vt:lpstr>PowerPoint Presentation</vt:lpstr>
      <vt:lpstr>Rules of the ASpIRE Challenge</vt:lpstr>
      <vt:lpstr>Examples of ASpIRE Audio</vt:lpstr>
      <vt:lpstr>Kaldi STT Improvements for ASpIRE</vt:lpstr>
      <vt:lpstr>Time Delay Neural Networks (See INTERSPEECH 2015 paper for details)</vt:lpstr>
      <vt:lpstr>Improved STT on Several Data Sets</vt:lpstr>
      <vt:lpstr>i-vectors for Speaker Compensation (See INTERSPEECH 2015 paper for details)</vt:lpstr>
      <vt:lpstr>Using i-vectors Instead of fMLLR and using unnormalized MFCCs to compute i-vectors</vt:lpstr>
      <vt:lpstr>Training with Simulated Reverberation (See INTERSPEECH 2015 paper for details)</vt:lpstr>
      <vt:lpstr>Result of Data Augmentation</vt:lpstr>
      <vt:lpstr>The IARPA ASpIRE Challenge Winners</vt:lpstr>
      <vt:lpstr>Talk Outline: Staying Ahead in the STT Game</vt:lpstr>
      <vt:lpstr>A Study in Pashto (See our manuscript declined by INTERSPEECH 2016)</vt:lpstr>
      <vt:lpstr>A Study in Pashto</vt:lpstr>
      <vt:lpstr>Talk Outline: Staying Ahead in the STT Game</vt:lpstr>
      <vt:lpstr>Other Additions and Innovations</vt:lpstr>
      <vt:lpstr>2006: A New Kid on the NNet Block</vt:lpstr>
      <vt:lpstr>2015: The New Kid Comes of Age</vt:lpstr>
      <vt:lpstr>2015: The New Kid Comes of Age</vt:lpstr>
      <vt:lpstr>First, the Bad News …</vt:lpstr>
      <vt:lpstr>… and then the Good News</vt:lpstr>
      <vt:lpstr>Chain Models and LF-MMI Training STT Performance on a Variety of Corpora</vt:lpstr>
      <vt:lpstr>Talk Summary: Staying Ahead in the STT Game</vt:lpstr>
      <vt:lpstr>Acknowledgements Again!</vt:lpstr>
      <vt:lpstr>Kaldi Points-of-Contact</vt:lpstr>
    </vt:vector>
  </TitlesOfParts>
  <Company>Johns Hopkins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Sanjeev Khudanpur</dc:creator>
  <cp:lastModifiedBy>Sanjeev Khudanpur</cp:lastModifiedBy>
  <cp:revision>215</cp:revision>
  <dcterms:created xsi:type="dcterms:W3CDTF">2015-04-14T01:39:35Z</dcterms:created>
  <dcterms:modified xsi:type="dcterms:W3CDTF">2017-02-16T10:37:58Z</dcterms:modified>
</cp:coreProperties>
</file>